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Lst>
  <p:sldSz cx="18288000" cy="10287000"/>
  <p:notesSz cx="6858000" cy="9144000"/>
  <p:embeddedFontLst>
    <p:embeddedFont>
      <p:font typeface="Helvetica World" panose="020B0604020202020204" charset="-128"/>
      <p:regular r:id="rId29"/>
    </p:embeddedFont>
    <p:embeddedFont>
      <p:font typeface="Helvetica World Bold" panose="020B0604020202020204" charset="-128"/>
      <p:regular r:id="rId30"/>
    </p:embeddedFont>
    <p:embeddedFont>
      <p:font typeface="Georgia Pro Condense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31"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A7CA"/>
        </a:solidFill>
        <a:effectLst/>
      </p:bgPr>
    </p:bg>
    <p:spTree>
      <p:nvGrpSpPr>
        <p:cNvPr id="1" name=""/>
        <p:cNvGrpSpPr/>
        <p:nvPr/>
      </p:nvGrpSpPr>
      <p:grpSpPr>
        <a:xfrm>
          <a:off x="0" y="0"/>
          <a:ext cx="0" cy="0"/>
          <a:chOff x="0" y="0"/>
          <a:chExt cx="0" cy="0"/>
        </a:xfrm>
      </p:grpSpPr>
      <p:grpSp>
        <p:nvGrpSpPr>
          <p:cNvPr id="2" name="Group 2"/>
          <p:cNvGrpSpPr/>
          <p:nvPr/>
        </p:nvGrpSpPr>
        <p:grpSpPr>
          <a:xfrm>
            <a:off x="73620" y="0"/>
            <a:ext cx="11201400" cy="10299700"/>
            <a:chOff x="0" y="0"/>
            <a:chExt cx="963348" cy="885799"/>
          </a:xfrm>
        </p:grpSpPr>
        <p:sp>
          <p:nvSpPr>
            <p:cNvPr id="3" name="Freeform 3"/>
            <p:cNvSpPr/>
            <p:nvPr/>
          </p:nvSpPr>
          <p:spPr>
            <a:xfrm>
              <a:off x="0" y="0"/>
              <a:ext cx="963348" cy="885799"/>
            </a:xfrm>
            <a:custGeom>
              <a:avLst/>
              <a:gdLst/>
              <a:ahLst/>
              <a:cxnLst/>
              <a:rect l="l" t="t" r="r" b="b"/>
              <a:pathLst>
                <a:path w="963348" h="885799">
                  <a:moveTo>
                    <a:pt x="0" y="0"/>
                  </a:moveTo>
                  <a:lnTo>
                    <a:pt x="963348" y="0"/>
                  </a:lnTo>
                  <a:lnTo>
                    <a:pt x="963348" y="885799"/>
                  </a:lnTo>
                  <a:lnTo>
                    <a:pt x="0" y="885799"/>
                  </a:lnTo>
                  <a:close/>
                </a:path>
              </a:pathLst>
            </a:custGeom>
            <a:solidFill>
              <a:srgbClr val="FFFFFF"/>
            </a:solidFill>
            <a:ln w="12700">
              <a:solidFill>
                <a:srgbClr val="000000"/>
              </a:solidFill>
            </a:ln>
          </p:spPr>
        </p:sp>
      </p:grpSp>
      <p:grpSp>
        <p:nvGrpSpPr>
          <p:cNvPr id="4" name="Group 4"/>
          <p:cNvGrpSpPr/>
          <p:nvPr/>
        </p:nvGrpSpPr>
        <p:grpSpPr>
          <a:xfrm>
            <a:off x="11868150" y="666750"/>
            <a:ext cx="5753100" cy="8953500"/>
            <a:chOff x="0" y="0"/>
            <a:chExt cx="814724" cy="1267949"/>
          </a:xfrm>
        </p:grpSpPr>
        <p:sp>
          <p:nvSpPr>
            <p:cNvPr id="5" name="Freeform 5"/>
            <p:cNvSpPr/>
            <p:nvPr/>
          </p:nvSpPr>
          <p:spPr>
            <a:xfrm>
              <a:off x="0" y="0"/>
              <a:ext cx="814724" cy="1267949"/>
            </a:xfrm>
            <a:custGeom>
              <a:avLst/>
              <a:gdLst/>
              <a:ahLst/>
              <a:cxnLst/>
              <a:rect l="l" t="t" r="r" b="b"/>
              <a:pathLst>
                <a:path w="814724" h="1267949">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t="-199" b="-199"/>
              </a:stretch>
            </a:blipFill>
          </p:spPr>
        </p:sp>
      </p:grpSp>
      <p:sp>
        <p:nvSpPr>
          <p:cNvPr id="6" name="TextBox 6"/>
          <p:cNvSpPr txBox="1"/>
          <p:nvPr/>
        </p:nvSpPr>
        <p:spPr>
          <a:xfrm>
            <a:off x="675380" y="8064332"/>
            <a:ext cx="6886575" cy="618490"/>
          </a:xfrm>
          <a:prstGeom prst="rect">
            <a:avLst/>
          </a:prstGeom>
        </p:spPr>
        <p:txBody>
          <a:bodyPr lIns="0" tIns="0" rIns="0" bIns="0" rtlCol="0" anchor="t">
            <a:spAutoFit/>
          </a:bodyPr>
          <a:lstStyle/>
          <a:p>
            <a:pPr marL="0" lvl="0" indent="0" algn="l">
              <a:lnSpc>
                <a:spcPts val="4940"/>
              </a:lnSpc>
            </a:pPr>
            <a:r>
              <a:rPr lang="en-US" sz="3800" u="none" strike="noStrike" spc="-57">
                <a:solidFill>
                  <a:srgbClr val="000000"/>
                </a:solidFill>
                <a:latin typeface="Helvetica World"/>
                <a:ea typeface="Helvetica World"/>
                <a:cs typeface="Helvetica World"/>
                <a:sym typeface="Helvetica World"/>
              </a:rPr>
              <a:t>Nhóm sinh viên thực hiện</a:t>
            </a:r>
          </a:p>
        </p:txBody>
      </p:sp>
      <p:sp>
        <p:nvSpPr>
          <p:cNvPr id="7" name="TextBox 7"/>
          <p:cNvSpPr txBox="1"/>
          <p:nvPr/>
        </p:nvSpPr>
        <p:spPr>
          <a:xfrm>
            <a:off x="675380" y="975068"/>
            <a:ext cx="9754495" cy="5790084"/>
          </a:xfrm>
          <a:prstGeom prst="rect">
            <a:avLst/>
          </a:prstGeom>
        </p:spPr>
        <p:txBody>
          <a:bodyPr lIns="0" tIns="0" rIns="0" bIns="0" rtlCol="0" anchor="t">
            <a:spAutoFit/>
          </a:bodyPr>
          <a:lstStyle/>
          <a:p>
            <a:pPr marL="0" lvl="0" indent="0" algn="l">
              <a:lnSpc>
                <a:spcPts val="14956"/>
              </a:lnSpc>
            </a:pPr>
            <a:r>
              <a:rPr lang="en-US" sz="14956" u="none" strike="noStrike" spc="-523" dirty="0" err="1">
                <a:solidFill>
                  <a:srgbClr val="000000"/>
                </a:solidFill>
                <a:latin typeface="Georgia Pro Condensed"/>
                <a:ea typeface="Georgia Pro Condensed"/>
                <a:cs typeface="Georgia Pro Condensed"/>
                <a:sym typeface="Georgia Pro Condensed"/>
              </a:rPr>
              <a:t>Phần</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mềm</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sổ</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liên</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lạc</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điện</a:t>
            </a:r>
            <a:r>
              <a:rPr lang="en-US" sz="14956" u="none" strike="noStrike" spc="-523" dirty="0">
                <a:solidFill>
                  <a:srgbClr val="000000"/>
                </a:solidFill>
                <a:latin typeface="Georgia Pro Condensed"/>
                <a:ea typeface="Georgia Pro Condensed"/>
                <a:cs typeface="Georgia Pro Condensed"/>
                <a:sym typeface="Georgia Pro Condensed"/>
              </a:rPr>
              <a:t> </a:t>
            </a:r>
            <a:r>
              <a:rPr lang="en-US" sz="14956" u="none" strike="noStrike" spc="-523" dirty="0" err="1">
                <a:solidFill>
                  <a:srgbClr val="000000"/>
                </a:solidFill>
                <a:latin typeface="Georgia Pro Condensed"/>
                <a:ea typeface="Georgia Pro Condensed"/>
                <a:cs typeface="Georgia Pro Condensed"/>
                <a:sym typeface="Georgia Pro Condensed"/>
              </a:rPr>
              <a:t>tử</a:t>
            </a:r>
            <a:endParaRPr lang="en-US" sz="14956" u="none" strike="noStrike" spc="-523" dirty="0">
              <a:solidFill>
                <a:srgbClr val="000000"/>
              </a:solidFill>
              <a:latin typeface="Georgia Pro Condensed"/>
              <a:ea typeface="Georgia Pro Condensed"/>
              <a:cs typeface="Georgia Pro Condensed"/>
              <a:sym typeface="Georgia Pro Condensed"/>
            </a:endParaRPr>
          </a:p>
        </p:txBody>
      </p:sp>
      <p:sp>
        <p:nvSpPr>
          <p:cNvPr id="8" name="Freeform 8"/>
          <p:cNvSpPr/>
          <p:nvPr/>
        </p:nvSpPr>
        <p:spPr>
          <a:xfrm rot="-3117037">
            <a:off x="8947742" y="7656091"/>
            <a:ext cx="2112604" cy="1859092"/>
          </a:xfrm>
          <a:custGeom>
            <a:avLst/>
            <a:gdLst/>
            <a:ahLst/>
            <a:cxnLst/>
            <a:rect l="l" t="t" r="r" b="b"/>
            <a:pathLst>
              <a:path w="2112604" h="1859092">
                <a:moveTo>
                  <a:pt x="0" y="0"/>
                </a:moveTo>
                <a:lnTo>
                  <a:pt x="2112604" y="0"/>
                </a:lnTo>
                <a:lnTo>
                  <a:pt x="2112604" y="1859091"/>
                </a:lnTo>
                <a:lnTo>
                  <a:pt x="0" y="1859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629841" y="8747840"/>
            <a:ext cx="8171158" cy="1697195"/>
          </a:xfrm>
          <a:prstGeom prst="rect">
            <a:avLst/>
          </a:prstGeom>
        </p:spPr>
        <p:txBody>
          <a:bodyPr lIns="0" tIns="0" rIns="0" bIns="0" rtlCol="0" anchor="t">
            <a:spAutoFit/>
          </a:bodyPr>
          <a:lstStyle/>
          <a:p>
            <a:pPr algn="ctr">
              <a:lnSpc>
                <a:spcPts val="3430"/>
              </a:lnSpc>
              <a:spcBef>
                <a:spcPct val="0"/>
              </a:spcBef>
            </a:pPr>
            <a:r>
              <a:rPr lang="en-US" sz="2450">
                <a:solidFill>
                  <a:srgbClr val="000000"/>
                </a:solidFill>
                <a:latin typeface="Helvetica World"/>
                <a:ea typeface="Helvetica World"/>
                <a:cs typeface="Helvetica World"/>
                <a:sym typeface="Helvetica World"/>
              </a:rPr>
              <a:t>1.Nguyễn Trung Hiếu              MSSV: K225480106019</a:t>
            </a:r>
          </a:p>
          <a:p>
            <a:pPr algn="ctr">
              <a:lnSpc>
                <a:spcPts val="3430"/>
              </a:lnSpc>
              <a:spcBef>
                <a:spcPct val="0"/>
              </a:spcBef>
            </a:pPr>
            <a:r>
              <a:rPr lang="en-US" sz="2450">
                <a:solidFill>
                  <a:srgbClr val="000000"/>
                </a:solidFill>
                <a:latin typeface="Helvetica World"/>
                <a:ea typeface="Helvetica World"/>
                <a:cs typeface="Helvetica World"/>
                <a:sym typeface="Helvetica World"/>
              </a:rPr>
              <a:t>2.Phạm Trung Hiếu                MSSV: K225480106084</a:t>
            </a:r>
          </a:p>
          <a:p>
            <a:pPr algn="ctr">
              <a:lnSpc>
                <a:spcPts val="3430"/>
              </a:lnSpc>
              <a:spcBef>
                <a:spcPct val="0"/>
              </a:spcBef>
            </a:pPr>
            <a:r>
              <a:rPr lang="en-US" sz="2450">
                <a:solidFill>
                  <a:srgbClr val="000000"/>
                </a:solidFill>
                <a:latin typeface="Helvetica World"/>
                <a:ea typeface="Helvetica World"/>
                <a:cs typeface="Helvetica World"/>
                <a:sym typeface="Helvetica World"/>
              </a:rPr>
              <a:t>3.Trần Quang Hiệp                 MSSV: K225480106018</a:t>
            </a:r>
          </a:p>
          <a:p>
            <a:pPr algn="ctr">
              <a:lnSpc>
                <a:spcPts val="3430"/>
              </a:lnSpc>
              <a:spcBef>
                <a:spcPct val="0"/>
              </a:spcBef>
            </a:pPr>
            <a:endParaRPr lang="en-US" sz="2450">
              <a:solidFill>
                <a:srgbClr val="000000"/>
              </a:solidFill>
              <a:latin typeface="Helvetica World"/>
              <a:ea typeface="Helvetica World"/>
              <a:cs typeface="Helvetica World"/>
              <a:sym typeface="Helvetica World"/>
            </a:endParaRPr>
          </a:p>
        </p:txBody>
      </p:sp>
      <p:sp>
        <p:nvSpPr>
          <p:cNvPr id="10" name="TextBox 10"/>
          <p:cNvSpPr txBox="1"/>
          <p:nvPr/>
        </p:nvSpPr>
        <p:spPr>
          <a:xfrm>
            <a:off x="675380" y="6972767"/>
            <a:ext cx="8125619" cy="829843"/>
          </a:xfrm>
          <a:prstGeom prst="rect">
            <a:avLst/>
          </a:prstGeom>
        </p:spPr>
        <p:txBody>
          <a:bodyPr lIns="0" tIns="0" rIns="0" bIns="0" rtlCol="0" anchor="t">
            <a:spAutoFit/>
          </a:bodyPr>
          <a:lstStyle/>
          <a:p>
            <a:pPr algn="ctr">
              <a:lnSpc>
                <a:spcPts val="3359"/>
              </a:lnSpc>
              <a:spcBef>
                <a:spcPct val="0"/>
              </a:spcBef>
            </a:pPr>
            <a:r>
              <a:rPr lang="en-US" sz="2400" b="1" dirty="0" err="1">
                <a:solidFill>
                  <a:srgbClr val="000000"/>
                </a:solidFill>
                <a:latin typeface="Helvetica World Bold"/>
                <a:ea typeface="Helvetica World Bold"/>
                <a:cs typeface="Helvetica World Bold"/>
                <a:sym typeface="Helvetica World Bold"/>
              </a:rPr>
              <a:t>Giáo</a:t>
            </a:r>
            <a:r>
              <a:rPr lang="en-US" sz="2400" b="1" dirty="0">
                <a:solidFill>
                  <a:srgbClr val="000000"/>
                </a:solidFill>
                <a:latin typeface="Helvetica World Bold"/>
                <a:ea typeface="Helvetica World Bold"/>
                <a:cs typeface="Helvetica World Bold"/>
                <a:sym typeface="Helvetica World Bold"/>
              </a:rPr>
              <a:t> </a:t>
            </a:r>
            <a:r>
              <a:rPr lang="en-US" sz="2400" b="1" dirty="0" err="1">
                <a:solidFill>
                  <a:srgbClr val="000000"/>
                </a:solidFill>
                <a:latin typeface="Helvetica World Bold"/>
                <a:ea typeface="Helvetica World Bold"/>
                <a:cs typeface="Helvetica World Bold"/>
                <a:sym typeface="Helvetica World Bold"/>
              </a:rPr>
              <a:t>viên</a:t>
            </a:r>
            <a:r>
              <a:rPr lang="en-US" sz="2400" b="1" dirty="0">
                <a:solidFill>
                  <a:srgbClr val="000000"/>
                </a:solidFill>
                <a:latin typeface="Helvetica World Bold"/>
                <a:ea typeface="Helvetica World Bold"/>
                <a:cs typeface="Helvetica World Bold"/>
                <a:sym typeface="Helvetica World Bold"/>
              </a:rPr>
              <a:t> </a:t>
            </a:r>
            <a:r>
              <a:rPr lang="en-US" sz="2400" b="1" dirty="0" err="1">
                <a:solidFill>
                  <a:srgbClr val="000000"/>
                </a:solidFill>
                <a:latin typeface="Helvetica World Bold"/>
                <a:ea typeface="Helvetica World Bold"/>
                <a:cs typeface="Helvetica World Bold"/>
                <a:sym typeface="Helvetica World Bold"/>
              </a:rPr>
              <a:t>hướng</a:t>
            </a:r>
            <a:r>
              <a:rPr lang="en-US" sz="2400" b="1" dirty="0">
                <a:solidFill>
                  <a:srgbClr val="000000"/>
                </a:solidFill>
                <a:latin typeface="Helvetica World Bold"/>
                <a:ea typeface="Helvetica World Bold"/>
                <a:cs typeface="Helvetica World Bold"/>
                <a:sym typeface="Helvetica World Bold"/>
              </a:rPr>
              <a:t> </a:t>
            </a:r>
            <a:r>
              <a:rPr lang="en-US" sz="2400" b="1" dirty="0" err="1">
                <a:solidFill>
                  <a:srgbClr val="000000"/>
                </a:solidFill>
                <a:latin typeface="Helvetica World Bold"/>
                <a:ea typeface="Helvetica World Bold"/>
                <a:cs typeface="Helvetica World Bold"/>
                <a:sym typeface="Helvetica World Bold"/>
              </a:rPr>
              <a:t>dẫn</a:t>
            </a:r>
            <a:r>
              <a:rPr lang="en-US" sz="2400" b="1" dirty="0">
                <a:solidFill>
                  <a:srgbClr val="000000"/>
                </a:solidFill>
                <a:latin typeface="Helvetica World Bold"/>
                <a:ea typeface="Helvetica World Bold"/>
                <a:cs typeface="Helvetica World Bold"/>
                <a:sym typeface="Helvetica World Bold"/>
              </a:rPr>
              <a:t>                : </a:t>
            </a:r>
            <a:r>
              <a:rPr lang="en-US" sz="2400" b="1" dirty="0" err="1">
                <a:solidFill>
                  <a:srgbClr val="000000"/>
                </a:solidFill>
                <a:latin typeface="Helvetica World Bold"/>
                <a:ea typeface="Helvetica World Bold"/>
                <a:cs typeface="Helvetica World Bold"/>
                <a:sym typeface="Helvetica World Bold"/>
              </a:rPr>
              <a:t>ThS</a:t>
            </a:r>
            <a:r>
              <a:rPr lang="en-US" sz="2400" b="1" dirty="0">
                <a:solidFill>
                  <a:srgbClr val="000000"/>
                </a:solidFill>
                <a:latin typeface="Helvetica World Bold"/>
                <a:ea typeface="Helvetica World Bold"/>
                <a:cs typeface="Helvetica World Bold"/>
                <a:sym typeface="Helvetica World Bold"/>
              </a:rPr>
              <a:t>. Nguyễn Thị Hương</a:t>
            </a:r>
          </a:p>
          <a:p>
            <a:pPr algn="ctr">
              <a:lnSpc>
                <a:spcPts val="3359"/>
              </a:lnSpc>
              <a:spcBef>
                <a:spcPct val="0"/>
              </a:spcBef>
            </a:pPr>
            <a:endParaRPr lang="en-US" sz="2400" b="1" dirty="0">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4265214" y="1028700"/>
            <a:ext cx="10292733" cy="8229600"/>
          </a:xfrm>
          <a:custGeom>
            <a:avLst/>
            <a:gdLst/>
            <a:ahLst/>
            <a:cxnLst/>
            <a:rect l="l" t="t" r="r" b="b"/>
            <a:pathLst>
              <a:path w="10292733" h="8229600">
                <a:moveTo>
                  <a:pt x="0" y="0"/>
                </a:moveTo>
                <a:lnTo>
                  <a:pt x="10292734" y="0"/>
                </a:lnTo>
                <a:lnTo>
                  <a:pt x="10292734" y="8229600"/>
                </a:lnTo>
                <a:lnTo>
                  <a:pt x="0" y="8229600"/>
                </a:lnTo>
                <a:lnTo>
                  <a:pt x="0" y="0"/>
                </a:lnTo>
                <a:close/>
              </a:path>
            </a:pathLst>
          </a:custGeom>
          <a:blipFill>
            <a:blip r:embed="rId2"/>
            <a:stretch>
              <a:fillRect t="-2372" b="-2372"/>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2C2E6"/>
        </a:solidFill>
        <a:effectLst/>
      </p:bgPr>
    </p:bg>
    <p:spTree>
      <p:nvGrpSpPr>
        <p:cNvPr id="1" name=""/>
        <p:cNvGrpSpPr/>
        <p:nvPr/>
      </p:nvGrpSpPr>
      <p:grpSpPr>
        <a:xfrm>
          <a:off x="0" y="0"/>
          <a:ext cx="0" cy="0"/>
          <a:chOff x="0" y="0"/>
          <a:chExt cx="0" cy="0"/>
        </a:xfrm>
      </p:grpSpPr>
      <p:grpSp>
        <p:nvGrpSpPr>
          <p:cNvPr id="2" name="Group 2"/>
          <p:cNvGrpSpPr/>
          <p:nvPr/>
        </p:nvGrpSpPr>
        <p:grpSpPr>
          <a:xfrm>
            <a:off x="666750" y="2908300"/>
            <a:ext cx="5448300" cy="6711950"/>
            <a:chOff x="0" y="0"/>
            <a:chExt cx="1434943" cy="1767756"/>
          </a:xfrm>
        </p:grpSpPr>
        <p:sp>
          <p:nvSpPr>
            <p:cNvPr id="3" name="Freeform 3"/>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4" name="TextBox 4"/>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6419850" y="2908300"/>
            <a:ext cx="5448300" cy="6711950"/>
            <a:chOff x="0" y="0"/>
            <a:chExt cx="1434943" cy="1767756"/>
          </a:xfrm>
        </p:grpSpPr>
        <p:sp>
          <p:nvSpPr>
            <p:cNvPr id="6" name="Freeform 6"/>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7" name="TextBox 7"/>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2172950" y="2908300"/>
            <a:ext cx="5448300" cy="6711950"/>
            <a:chOff x="0" y="0"/>
            <a:chExt cx="1434943" cy="1767756"/>
          </a:xfrm>
        </p:grpSpPr>
        <p:sp>
          <p:nvSpPr>
            <p:cNvPr id="9" name="Freeform 9"/>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10" name="TextBox 10"/>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66053" y="4248150"/>
            <a:ext cx="4649694" cy="3581400"/>
            <a:chOff x="0" y="0"/>
            <a:chExt cx="1259398" cy="970044"/>
          </a:xfrm>
        </p:grpSpPr>
        <p:sp>
          <p:nvSpPr>
            <p:cNvPr id="12" name="Freeform 12"/>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r="-342"/>
              </a:stretch>
            </a:blipFill>
          </p:spPr>
        </p:sp>
      </p:grpSp>
      <p:grpSp>
        <p:nvGrpSpPr>
          <p:cNvPr id="13" name="Group 13"/>
          <p:cNvGrpSpPr/>
          <p:nvPr/>
        </p:nvGrpSpPr>
        <p:grpSpPr>
          <a:xfrm>
            <a:off x="6819153" y="4248150"/>
            <a:ext cx="4649694" cy="3581400"/>
            <a:chOff x="0" y="0"/>
            <a:chExt cx="1259398" cy="970044"/>
          </a:xfrm>
        </p:grpSpPr>
        <p:sp>
          <p:nvSpPr>
            <p:cNvPr id="14" name="Freeform 14"/>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r="-342"/>
              </a:stretch>
            </a:blipFill>
          </p:spPr>
        </p:sp>
      </p:grpSp>
      <p:grpSp>
        <p:nvGrpSpPr>
          <p:cNvPr id="15" name="Group 15"/>
          <p:cNvGrpSpPr/>
          <p:nvPr/>
        </p:nvGrpSpPr>
        <p:grpSpPr>
          <a:xfrm>
            <a:off x="12572253" y="4248150"/>
            <a:ext cx="4649694" cy="3581400"/>
            <a:chOff x="0" y="0"/>
            <a:chExt cx="1259398" cy="970044"/>
          </a:xfrm>
        </p:grpSpPr>
        <p:sp>
          <p:nvSpPr>
            <p:cNvPr id="16" name="Freeform 16"/>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r="-342"/>
              </a:stretch>
            </a:blipFill>
          </p:spPr>
        </p:sp>
      </p:grpSp>
      <p:sp>
        <p:nvSpPr>
          <p:cNvPr id="17" name="TextBox 17"/>
          <p:cNvSpPr txBox="1"/>
          <p:nvPr/>
        </p:nvSpPr>
        <p:spPr>
          <a:xfrm>
            <a:off x="1021783" y="8273471"/>
            <a:ext cx="4738234" cy="666115"/>
          </a:xfrm>
          <a:prstGeom prst="rect">
            <a:avLst/>
          </a:prstGeom>
        </p:spPr>
        <p:txBody>
          <a:bodyPr lIns="0" tIns="0" rIns="0" bIns="0" rtlCol="0" anchor="t">
            <a:spAutoFit/>
          </a:bodyPr>
          <a:lstStyle/>
          <a:p>
            <a:pPr marL="0" lvl="0" indent="0" algn="ctr">
              <a:lnSpc>
                <a:spcPts val="2660"/>
              </a:lnSpc>
            </a:pPr>
            <a:r>
              <a:rPr lang="en-US" sz="1900" spc="-28">
                <a:solidFill>
                  <a:srgbClr val="000000"/>
                </a:solidFill>
                <a:latin typeface="Helvetica World"/>
                <a:ea typeface="Helvetica World"/>
                <a:cs typeface="Helvetica World"/>
                <a:sym typeface="Helvetica World"/>
              </a:rPr>
              <a:t>Quản trị viên quản lý hệ thống, người dùng và dữ liệu trong phần mềm sổ liên lạc điện tử.</a:t>
            </a:r>
          </a:p>
        </p:txBody>
      </p:sp>
      <p:sp>
        <p:nvSpPr>
          <p:cNvPr id="18" name="TextBox 18"/>
          <p:cNvSpPr txBox="1"/>
          <p:nvPr/>
        </p:nvSpPr>
        <p:spPr>
          <a:xfrm>
            <a:off x="1041066" y="3381375"/>
            <a:ext cx="4699667"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Quản trị viên</a:t>
            </a:r>
          </a:p>
        </p:txBody>
      </p:sp>
      <p:sp>
        <p:nvSpPr>
          <p:cNvPr id="19" name="TextBox 19"/>
          <p:cNvSpPr txBox="1"/>
          <p:nvPr/>
        </p:nvSpPr>
        <p:spPr>
          <a:xfrm>
            <a:off x="6773192" y="8273471"/>
            <a:ext cx="4741615" cy="666115"/>
          </a:xfrm>
          <a:prstGeom prst="rect">
            <a:avLst/>
          </a:prstGeom>
        </p:spPr>
        <p:txBody>
          <a:bodyPr lIns="0" tIns="0" rIns="0" bIns="0" rtlCol="0" anchor="t">
            <a:spAutoFit/>
          </a:bodyPr>
          <a:lstStyle/>
          <a:p>
            <a:pPr marL="0" lvl="0" indent="0" algn="ctr">
              <a:lnSpc>
                <a:spcPts val="2660"/>
              </a:lnSpc>
            </a:pPr>
            <a:r>
              <a:rPr lang="en-US" sz="1900" spc="-28">
                <a:solidFill>
                  <a:srgbClr val="000000"/>
                </a:solidFill>
                <a:latin typeface="Helvetica World"/>
                <a:ea typeface="Helvetica World"/>
                <a:cs typeface="Helvetica World"/>
                <a:sym typeface="Helvetica World"/>
              </a:rPr>
              <a:t>Giáo viên nhập điểm số và thông báo, tạo điều kiện tương tác với phụ huynh và học sinh.</a:t>
            </a:r>
          </a:p>
        </p:txBody>
      </p:sp>
      <p:sp>
        <p:nvSpPr>
          <p:cNvPr id="20" name="TextBox 20"/>
          <p:cNvSpPr txBox="1"/>
          <p:nvPr/>
        </p:nvSpPr>
        <p:spPr>
          <a:xfrm>
            <a:off x="6773192" y="3381375"/>
            <a:ext cx="4741615"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Giáo viên</a:t>
            </a:r>
          </a:p>
        </p:txBody>
      </p:sp>
      <p:sp>
        <p:nvSpPr>
          <p:cNvPr id="21" name="TextBox 21"/>
          <p:cNvSpPr txBox="1"/>
          <p:nvPr/>
        </p:nvSpPr>
        <p:spPr>
          <a:xfrm>
            <a:off x="12551109" y="8272319"/>
            <a:ext cx="4691983" cy="666115"/>
          </a:xfrm>
          <a:prstGeom prst="rect">
            <a:avLst/>
          </a:prstGeom>
        </p:spPr>
        <p:txBody>
          <a:bodyPr lIns="0" tIns="0" rIns="0" bIns="0" rtlCol="0" anchor="t">
            <a:spAutoFit/>
          </a:bodyPr>
          <a:lstStyle/>
          <a:p>
            <a:pPr marL="0" lvl="0" indent="0" algn="ctr">
              <a:lnSpc>
                <a:spcPts val="2660"/>
              </a:lnSpc>
            </a:pPr>
            <a:r>
              <a:rPr lang="en-US" sz="1900" spc="-28">
                <a:solidFill>
                  <a:srgbClr val="000000"/>
                </a:solidFill>
                <a:latin typeface="Helvetica World"/>
                <a:ea typeface="Helvetica World"/>
                <a:cs typeface="Helvetica World"/>
                <a:sym typeface="Helvetica World"/>
              </a:rPr>
              <a:t>Phụ huynh nhận thông báo và phản hồi từ giáo viên, tăng cường kết nối với nhà trường.</a:t>
            </a:r>
          </a:p>
        </p:txBody>
      </p:sp>
      <p:sp>
        <p:nvSpPr>
          <p:cNvPr id="22" name="TextBox 22"/>
          <p:cNvSpPr txBox="1"/>
          <p:nvPr/>
        </p:nvSpPr>
        <p:spPr>
          <a:xfrm>
            <a:off x="12551109" y="3381375"/>
            <a:ext cx="4691983" cy="543561"/>
          </a:xfrm>
          <a:prstGeom prst="rect">
            <a:avLst/>
          </a:prstGeom>
        </p:spPr>
        <p:txBody>
          <a:bodyPr lIns="0" tIns="0" rIns="0" bIns="0" rtlCol="0" anchor="t">
            <a:spAutoFit/>
          </a:bodyPr>
          <a:lstStyle/>
          <a:p>
            <a:pPr marL="0" lvl="0" indent="0" algn="ctr">
              <a:lnSpc>
                <a:spcPts val="4180"/>
              </a:lnSpc>
            </a:pPr>
            <a:r>
              <a:rPr lang="en-US" sz="3800" spc="-95">
                <a:solidFill>
                  <a:srgbClr val="000000"/>
                </a:solidFill>
                <a:latin typeface="Georgia Pro Condensed"/>
                <a:ea typeface="Georgia Pro Condensed"/>
                <a:cs typeface="Georgia Pro Condensed"/>
                <a:sym typeface="Georgia Pro Condensed"/>
              </a:rPr>
              <a:t>Phụ huynh</a:t>
            </a:r>
          </a:p>
        </p:txBody>
      </p:sp>
      <p:sp>
        <p:nvSpPr>
          <p:cNvPr id="23" name="TextBox 23"/>
          <p:cNvSpPr txBox="1"/>
          <p:nvPr/>
        </p:nvSpPr>
        <p:spPr>
          <a:xfrm>
            <a:off x="666750" y="809625"/>
            <a:ext cx="16954500" cy="1025922"/>
          </a:xfrm>
          <a:prstGeom prst="rect">
            <a:avLst/>
          </a:prstGeom>
        </p:spPr>
        <p:txBody>
          <a:bodyPr lIns="0" tIns="0" rIns="0" bIns="0" rtlCol="0" anchor="t">
            <a:spAutoFit/>
          </a:bodyPr>
          <a:lstStyle/>
          <a:p>
            <a:pPr marL="0" lvl="0" indent="0" algn="ctr">
              <a:lnSpc>
                <a:spcPts val="8000"/>
              </a:lnSpc>
            </a:pPr>
            <a:r>
              <a:rPr lang="vi-VN" sz="8000" spc="-200" dirty="0">
                <a:solidFill>
                  <a:srgbClr val="000000"/>
                </a:solidFill>
                <a:latin typeface="Georgia Pro Condensed"/>
                <a:ea typeface="Georgia Pro Condensed"/>
                <a:cs typeface="Georgia Pro Condensed"/>
                <a:sym typeface="Georgia Pro Condensed"/>
              </a:rPr>
              <a:t>Các đối tượng sử dụng</a:t>
            </a:r>
            <a:endParaRPr lang="en-US" sz="8000" spc="-200" dirty="0">
              <a:solidFill>
                <a:srgbClr val="000000"/>
              </a:solidFill>
              <a:latin typeface="Georgia Pro Condensed"/>
              <a:ea typeface="Georgia Pro Condensed"/>
              <a:cs typeface="Georgia Pro Condensed"/>
              <a:sym typeface="Georgia Pr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12</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524000" y="3856831"/>
            <a:ext cx="7929810" cy="1694309"/>
            <a:chOff x="-262589" y="3059641"/>
            <a:chExt cx="10573080" cy="2259078"/>
          </a:xfrm>
        </p:grpSpPr>
        <p:sp>
          <p:nvSpPr>
            <p:cNvPr id="7" name="TextBox 7"/>
            <p:cNvSpPr txBox="1"/>
            <p:nvPr/>
          </p:nvSpPr>
          <p:spPr>
            <a:xfrm>
              <a:off x="-262589" y="3615861"/>
              <a:ext cx="10573080" cy="1702858"/>
            </a:xfrm>
            <a:prstGeom prst="rect">
              <a:avLst/>
            </a:prstGeom>
          </p:spPr>
          <p:txBody>
            <a:bodyPr lIns="0" tIns="0" rIns="0" bIns="0" rtlCol="0" anchor="t">
              <a:spAutoFit/>
            </a:bodyPr>
            <a:lstStyle/>
            <a:p>
              <a:pPr marL="0" lvl="0" indent="0" algn="l">
                <a:lnSpc>
                  <a:spcPts val="10400"/>
                </a:lnSpc>
              </a:pPr>
              <a:r>
                <a:rPr lang="en-US" sz="8000" spc="-240" dirty="0">
                  <a:solidFill>
                    <a:srgbClr val="000000"/>
                  </a:solidFill>
                  <a:latin typeface="Georgia Pro Condensed"/>
                  <a:ea typeface="Georgia Pro Condensed"/>
                  <a:cs typeface="Georgia Pro Condensed"/>
                  <a:sym typeface="Georgia Pro Condensed"/>
                </a:rPr>
                <a:t>Các </a:t>
              </a:r>
              <a:r>
                <a:rPr lang="en-US" sz="8000" spc="-240" dirty="0" err="1">
                  <a:solidFill>
                    <a:srgbClr val="000000"/>
                  </a:solidFill>
                  <a:latin typeface="Georgia Pro Condensed"/>
                  <a:ea typeface="Georgia Pro Condensed"/>
                  <a:cs typeface="Georgia Pro Condensed"/>
                  <a:sym typeface="Georgia Pro Condensed"/>
                </a:rPr>
                <a:t>biểu</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đồ</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chính</a:t>
              </a:r>
              <a:endParaRPr lang="en-US" sz="8000" spc="-240" dirty="0">
                <a:solidFill>
                  <a:srgbClr val="000000"/>
                </a:solidFill>
                <a:latin typeface="Georgia Pro Condensed"/>
                <a:ea typeface="Georgia Pro Condensed"/>
                <a:cs typeface="Georgia Pro Condensed"/>
                <a:sym typeface="Georgia Pro Condensed"/>
              </a:endParaRPr>
            </a:p>
          </p:txBody>
        </p:sp>
        <p:sp>
          <p:nvSpPr>
            <p:cNvPr id="9" name="TextBox 9"/>
            <p:cNvSpPr txBox="1"/>
            <p:nvPr/>
          </p:nvSpPr>
          <p:spPr>
            <a:xfrm>
              <a:off x="0" y="3059641"/>
              <a:ext cx="8277559" cy="556220"/>
            </a:xfrm>
            <a:prstGeom prst="rect">
              <a:avLst/>
            </a:prstGeom>
          </p:spPr>
          <p:txBody>
            <a:bodyPr lIns="0" tIns="0" rIns="0" bIns="0" rtlCol="0" anchor="t">
              <a:spAutoFit/>
            </a:bodyPr>
            <a:lstStyle/>
            <a:p>
              <a:pPr marL="0" lvl="0" indent="0" algn="l">
                <a:lnSpc>
                  <a:spcPts val="3499"/>
                </a:lnSpc>
              </a:pPr>
              <a:endParaRPr lang="en-US" sz="2499" spc="-37" dirty="0">
                <a:solidFill>
                  <a:srgbClr val="000000"/>
                </a:solidFill>
                <a:latin typeface="Helvetica World"/>
                <a:ea typeface="Helvetica World"/>
                <a:cs typeface="Helvetica World"/>
                <a:sym typeface="Helvetica World"/>
              </a:endParaRPr>
            </a:p>
          </p:txBody>
        </p:sp>
      </p:grpSp>
      <p:sp>
        <p:nvSpPr>
          <p:cNvPr id="10" name="Freeform 10"/>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a:off x="9144000" y="666750"/>
            <a:ext cx="8115300" cy="8953500"/>
          </a:xfrm>
          <a:custGeom>
            <a:avLst/>
            <a:gdLst/>
            <a:ahLst/>
            <a:cxnLst/>
            <a:rect l="l" t="t" r="r" b="b"/>
            <a:pathLst>
              <a:path w="7357443" h="8953500">
                <a:moveTo>
                  <a:pt x="0" y="0"/>
                </a:moveTo>
                <a:lnTo>
                  <a:pt x="7357443" y="0"/>
                </a:lnTo>
                <a:lnTo>
                  <a:pt x="7357443" y="8953500"/>
                </a:lnTo>
                <a:lnTo>
                  <a:pt x="0" y="8953500"/>
                </a:lnTo>
                <a:lnTo>
                  <a:pt x="0" y="0"/>
                </a:lnTo>
                <a:close/>
              </a:path>
            </a:pathLst>
          </a:custGeom>
          <a:blipFill>
            <a:blip r:embed="rId4"/>
            <a:stretch>
              <a:fillRect t="-691" r="-7953" b="-69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0351770" y="666750"/>
            <a:ext cx="6028125" cy="8953500"/>
          </a:xfrm>
          <a:custGeom>
            <a:avLst/>
            <a:gdLst/>
            <a:ahLst/>
            <a:cxnLst/>
            <a:rect l="l" t="t" r="r" b="b"/>
            <a:pathLst>
              <a:path w="6028125" h="8953500">
                <a:moveTo>
                  <a:pt x="0" y="0"/>
                </a:moveTo>
                <a:lnTo>
                  <a:pt x="6028125" y="0"/>
                </a:lnTo>
                <a:lnTo>
                  <a:pt x="6028125" y="8953500"/>
                </a:lnTo>
                <a:lnTo>
                  <a:pt x="0" y="8953500"/>
                </a:lnTo>
                <a:lnTo>
                  <a:pt x="0" y="0"/>
                </a:lnTo>
                <a:close/>
              </a:path>
            </a:pathLst>
          </a:custGeom>
          <a:blipFill>
            <a:blip r:embed="rId2"/>
            <a:stretch>
              <a:fillRect l="-731" r="-8622"/>
            </a:stretch>
          </a:blipFill>
        </p:spPr>
      </p:sp>
      <p:sp>
        <p:nvSpPr>
          <p:cNvPr id="6" name="Freeform 6"/>
          <p:cNvSpPr/>
          <p:nvPr/>
        </p:nvSpPr>
        <p:spPr>
          <a:xfrm>
            <a:off x="1650032" y="666750"/>
            <a:ext cx="7099253" cy="8953500"/>
          </a:xfrm>
          <a:custGeom>
            <a:avLst/>
            <a:gdLst/>
            <a:ahLst/>
            <a:cxnLst/>
            <a:rect l="l" t="t" r="r" b="b"/>
            <a:pathLst>
              <a:path w="7099253" h="8953500">
                <a:moveTo>
                  <a:pt x="0" y="0"/>
                </a:moveTo>
                <a:lnTo>
                  <a:pt x="7099254" y="0"/>
                </a:lnTo>
                <a:lnTo>
                  <a:pt x="7099254" y="8953500"/>
                </a:lnTo>
                <a:lnTo>
                  <a:pt x="0" y="8953500"/>
                </a:lnTo>
                <a:lnTo>
                  <a:pt x="0" y="0"/>
                </a:lnTo>
                <a:close/>
              </a:path>
            </a:pathLst>
          </a:custGeom>
          <a:blipFill>
            <a:blip r:embed="rId3"/>
            <a:stretch>
              <a:fillRect l="-254" t="-152" b="-15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028700" y="901195"/>
            <a:ext cx="6959210" cy="6026830"/>
          </a:xfrm>
          <a:custGeom>
            <a:avLst/>
            <a:gdLst/>
            <a:ahLst/>
            <a:cxnLst/>
            <a:rect l="l" t="t" r="r" b="b"/>
            <a:pathLst>
              <a:path w="6959210" h="6026830">
                <a:moveTo>
                  <a:pt x="0" y="0"/>
                </a:moveTo>
                <a:lnTo>
                  <a:pt x="6959210" y="0"/>
                </a:lnTo>
                <a:lnTo>
                  <a:pt x="6959210" y="6026830"/>
                </a:lnTo>
                <a:lnTo>
                  <a:pt x="0" y="6026830"/>
                </a:lnTo>
                <a:lnTo>
                  <a:pt x="0" y="0"/>
                </a:lnTo>
                <a:close/>
              </a:path>
            </a:pathLst>
          </a:custGeom>
          <a:blipFill>
            <a:blip r:embed="rId2"/>
            <a:stretch>
              <a:fillRect/>
            </a:stretch>
          </a:blipFill>
        </p:spPr>
      </p:sp>
      <p:sp>
        <p:nvSpPr>
          <p:cNvPr id="6" name="Freeform 6"/>
          <p:cNvSpPr/>
          <p:nvPr/>
        </p:nvSpPr>
        <p:spPr>
          <a:xfrm>
            <a:off x="9289131" y="1028700"/>
            <a:ext cx="6924512" cy="6035037"/>
          </a:xfrm>
          <a:custGeom>
            <a:avLst/>
            <a:gdLst/>
            <a:ahLst/>
            <a:cxnLst/>
            <a:rect l="l" t="t" r="r" b="b"/>
            <a:pathLst>
              <a:path w="6924512" h="6035037">
                <a:moveTo>
                  <a:pt x="0" y="0"/>
                </a:moveTo>
                <a:lnTo>
                  <a:pt x="6924512" y="0"/>
                </a:lnTo>
                <a:lnTo>
                  <a:pt x="6924512" y="6035037"/>
                </a:lnTo>
                <a:lnTo>
                  <a:pt x="0" y="6035037"/>
                </a:lnTo>
                <a:lnTo>
                  <a:pt x="0" y="0"/>
                </a:lnTo>
                <a:close/>
              </a:path>
            </a:pathLst>
          </a:custGeom>
          <a:blipFill>
            <a:blip r:embed="rId3"/>
            <a:stretch>
              <a:fillRect/>
            </a:stretch>
          </a:blipFill>
        </p:spPr>
      </p:sp>
      <p:sp>
        <p:nvSpPr>
          <p:cNvPr id="7" name="TextBox 7"/>
          <p:cNvSpPr txBox="1"/>
          <p:nvPr/>
        </p:nvSpPr>
        <p:spPr>
          <a:xfrm>
            <a:off x="1630433" y="7164782"/>
            <a:ext cx="5755743"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3.5. Biểu đồ hoạt động đăng nhập</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
        <p:nvSpPr>
          <p:cNvPr id="8" name="TextBox 8"/>
          <p:cNvSpPr txBox="1"/>
          <p:nvPr/>
        </p:nvSpPr>
        <p:spPr>
          <a:xfrm>
            <a:off x="8892386" y="7164782"/>
            <a:ext cx="8035136"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3.6. Biểu đồ hoạt động quản lý hồ sơ</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028700" y="1028700"/>
            <a:ext cx="7491352" cy="6055430"/>
          </a:xfrm>
          <a:custGeom>
            <a:avLst/>
            <a:gdLst/>
            <a:ahLst/>
            <a:cxnLst/>
            <a:rect l="l" t="t" r="r" b="b"/>
            <a:pathLst>
              <a:path w="7491352" h="6055430">
                <a:moveTo>
                  <a:pt x="0" y="0"/>
                </a:moveTo>
                <a:lnTo>
                  <a:pt x="7491352" y="0"/>
                </a:lnTo>
                <a:lnTo>
                  <a:pt x="7491352" y="6055430"/>
                </a:lnTo>
                <a:lnTo>
                  <a:pt x="0" y="6055430"/>
                </a:lnTo>
                <a:lnTo>
                  <a:pt x="0" y="0"/>
                </a:lnTo>
                <a:close/>
              </a:path>
            </a:pathLst>
          </a:custGeom>
          <a:blipFill>
            <a:blip r:embed="rId2"/>
            <a:stretch>
              <a:fillRect/>
            </a:stretch>
          </a:blipFill>
        </p:spPr>
      </p:sp>
      <p:sp>
        <p:nvSpPr>
          <p:cNvPr id="6" name="TextBox 6"/>
          <p:cNvSpPr txBox="1"/>
          <p:nvPr/>
        </p:nvSpPr>
        <p:spPr>
          <a:xfrm>
            <a:off x="666750" y="7362990"/>
            <a:ext cx="7853302"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3.7. Biểu đồ hoạt động cập nhật kết quả học tập</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
        <p:nvSpPr>
          <p:cNvPr id="7" name="Freeform 7"/>
          <p:cNvSpPr/>
          <p:nvPr/>
        </p:nvSpPr>
        <p:spPr>
          <a:xfrm>
            <a:off x="10099063" y="1028700"/>
            <a:ext cx="7160237" cy="6077658"/>
          </a:xfrm>
          <a:custGeom>
            <a:avLst/>
            <a:gdLst/>
            <a:ahLst/>
            <a:cxnLst/>
            <a:rect l="l" t="t" r="r" b="b"/>
            <a:pathLst>
              <a:path w="7160237" h="6077658">
                <a:moveTo>
                  <a:pt x="0" y="0"/>
                </a:moveTo>
                <a:lnTo>
                  <a:pt x="7160237" y="0"/>
                </a:lnTo>
                <a:lnTo>
                  <a:pt x="7160237" y="6077658"/>
                </a:lnTo>
                <a:lnTo>
                  <a:pt x="0" y="6077658"/>
                </a:lnTo>
                <a:lnTo>
                  <a:pt x="0" y="0"/>
                </a:lnTo>
                <a:close/>
              </a:path>
            </a:pathLst>
          </a:custGeom>
          <a:blipFill>
            <a:blip r:embed="rId3"/>
            <a:stretch>
              <a:fillRect t="-1277" b="-1277"/>
            </a:stretch>
          </a:blipFill>
        </p:spPr>
      </p:sp>
      <p:sp>
        <p:nvSpPr>
          <p:cNvPr id="8" name="TextBox 8"/>
          <p:cNvSpPr txBox="1"/>
          <p:nvPr/>
        </p:nvSpPr>
        <p:spPr>
          <a:xfrm>
            <a:off x="10099063" y="7362990"/>
            <a:ext cx="7160237"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3.8.  Biểu đồ hoạt động xem kết quả học tập</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498749" y="1430763"/>
            <a:ext cx="6608988" cy="6077658"/>
          </a:xfrm>
          <a:custGeom>
            <a:avLst/>
            <a:gdLst/>
            <a:ahLst/>
            <a:cxnLst/>
            <a:rect l="l" t="t" r="r" b="b"/>
            <a:pathLst>
              <a:path w="6608988" h="6077658">
                <a:moveTo>
                  <a:pt x="0" y="0"/>
                </a:moveTo>
                <a:lnTo>
                  <a:pt x="6608988" y="0"/>
                </a:lnTo>
                <a:lnTo>
                  <a:pt x="6608988" y="6077659"/>
                </a:lnTo>
                <a:lnTo>
                  <a:pt x="0" y="6077659"/>
                </a:lnTo>
                <a:lnTo>
                  <a:pt x="0" y="0"/>
                </a:lnTo>
                <a:close/>
              </a:path>
            </a:pathLst>
          </a:custGeom>
          <a:blipFill>
            <a:blip r:embed="rId2"/>
            <a:stretch>
              <a:fillRect/>
            </a:stretch>
          </a:blipFill>
        </p:spPr>
      </p:sp>
      <p:sp>
        <p:nvSpPr>
          <p:cNvPr id="6" name="Freeform 6"/>
          <p:cNvSpPr/>
          <p:nvPr/>
        </p:nvSpPr>
        <p:spPr>
          <a:xfrm>
            <a:off x="10073309" y="1430763"/>
            <a:ext cx="6466122" cy="6097682"/>
          </a:xfrm>
          <a:custGeom>
            <a:avLst/>
            <a:gdLst/>
            <a:ahLst/>
            <a:cxnLst/>
            <a:rect l="l" t="t" r="r" b="b"/>
            <a:pathLst>
              <a:path w="6466122" h="6097682">
                <a:moveTo>
                  <a:pt x="0" y="0"/>
                </a:moveTo>
                <a:lnTo>
                  <a:pt x="6466122" y="0"/>
                </a:lnTo>
                <a:lnTo>
                  <a:pt x="6466122" y="6097682"/>
                </a:lnTo>
                <a:lnTo>
                  <a:pt x="0" y="6097682"/>
                </a:lnTo>
                <a:lnTo>
                  <a:pt x="0" y="0"/>
                </a:lnTo>
                <a:close/>
              </a:path>
            </a:pathLst>
          </a:custGeom>
          <a:blipFill>
            <a:blip r:embed="rId3"/>
            <a:stretch>
              <a:fillRect/>
            </a:stretch>
          </a:blipFill>
        </p:spPr>
      </p:sp>
      <p:sp>
        <p:nvSpPr>
          <p:cNvPr id="7" name="Freeform 7"/>
          <p:cNvSpPr/>
          <p:nvPr/>
        </p:nvSpPr>
        <p:spPr>
          <a:xfrm>
            <a:off x="1498749" y="1430763"/>
            <a:ext cx="6654488" cy="6061514"/>
          </a:xfrm>
          <a:custGeom>
            <a:avLst/>
            <a:gdLst/>
            <a:ahLst/>
            <a:cxnLst/>
            <a:rect l="l" t="t" r="r" b="b"/>
            <a:pathLst>
              <a:path w="6654488" h="6061514">
                <a:moveTo>
                  <a:pt x="0" y="0"/>
                </a:moveTo>
                <a:lnTo>
                  <a:pt x="6654488" y="0"/>
                </a:lnTo>
                <a:lnTo>
                  <a:pt x="6654488" y="6061514"/>
                </a:lnTo>
                <a:lnTo>
                  <a:pt x="0" y="6061514"/>
                </a:lnTo>
                <a:lnTo>
                  <a:pt x="0" y="0"/>
                </a:lnTo>
                <a:close/>
              </a:path>
            </a:pathLst>
          </a:custGeom>
          <a:blipFill>
            <a:blip r:embed="rId4"/>
            <a:stretch>
              <a:fillRect/>
            </a:stretch>
          </a:blipFill>
        </p:spPr>
      </p:sp>
      <p:sp>
        <p:nvSpPr>
          <p:cNvPr id="8" name="TextBox 8"/>
          <p:cNvSpPr txBox="1"/>
          <p:nvPr/>
        </p:nvSpPr>
        <p:spPr>
          <a:xfrm>
            <a:off x="1028700" y="7649392"/>
            <a:ext cx="7079037"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3.9. Biểu đồ hoạt động xem thời khóa biểu</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
        <p:nvSpPr>
          <p:cNvPr id="9" name="TextBox 9"/>
          <p:cNvSpPr txBox="1"/>
          <p:nvPr/>
        </p:nvSpPr>
        <p:spPr>
          <a:xfrm>
            <a:off x="9843310" y="7649392"/>
            <a:ext cx="7415990"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3.10. Biểu đồ hoạt động điểm danh học sinh</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792548" y="1314353"/>
            <a:ext cx="6933148" cy="6032988"/>
          </a:xfrm>
          <a:custGeom>
            <a:avLst/>
            <a:gdLst/>
            <a:ahLst/>
            <a:cxnLst/>
            <a:rect l="l" t="t" r="r" b="b"/>
            <a:pathLst>
              <a:path w="6933148" h="6032988">
                <a:moveTo>
                  <a:pt x="0" y="0"/>
                </a:moveTo>
                <a:lnTo>
                  <a:pt x="6933147" y="0"/>
                </a:lnTo>
                <a:lnTo>
                  <a:pt x="6933147" y="6032988"/>
                </a:lnTo>
                <a:lnTo>
                  <a:pt x="0" y="6032988"/>
                </a:lnTo>
                <a:lnTo>
                  <a:pt x="0" y="0"/>
                </a:lnTo>
                <a:close/>
              </a:path>
            </a:pathLst>
          </a:custGeom>
          <a:blipFill>
            <a:blip r:embed="rId2"/>
            <a:stretch>
              <a:fillRect/>
            </a:stretch>
          </a:blipFill>
        </p:spPr>
      </p:sp>
      <p:sp>
        <p:nvSpPr>
          <p:cNvPr id="6" name="Freeform 6"/>
          <p:cNvSpPr/>
          <p:nvPr/>
        </p:nvSpPr>
        <p:spPr>
          <a:xfrm>
            <a:off x="9771861" y="1314353"/>
            <a:ext cx="6950094" cy="6049331"/>
          </a:xfrm>
          <a:custGeom>
            <a:avLst/>
            <a:gdLst/>
            <a:ahLst/>
            <a:cxnLst/>
            <a:rect l="l" t="t" r="r" b="b"/>
            <a:pathLst>
              <a:path w="6950094" h="6049331">
                <a:moveTo>
                  <a:pt x="0" y="0"/>
                </a:moveTo>
                <a:lnTo>
                  <a:pt x="6950093" y="0"/>
                </a:lnTo>
                <a:lnTo>
                  <a:pt x="6950093" y="6049331"/>
                </a:lnTo>
                <a:lnTo>
                  <a:pt x="0" y="6049331"/>
                </a:lnTo>
                <a:lnTo>
                  <a:pt x="0" y="0"/>
                </a:lnTo>
                <a:close/>
              </a:path>
            </a:pathLst>
          </a:custGeom>
          <a:blipFill>
            <a:blip r:embed="rId3"/>
            <a:stretch>
              <a:fillRect/>
            </a:stretch>
          </a:blipFill>
        </p:spPr>
      </p:sp>
      <p:sp>
        <p:nvSpPr>
          <p:cNvPr id="7" name="TextBox 7"/>
          <p:cNvSpPr txBox="1"/>
          <p:nvPr/>
        </p:nvSpPr>
        <p:spPr>
          <a:xfrm>
            <a:off x="10329394" y="7541378"/>
            <a:ext cx="5835026"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3.12. Biểu đồ hoạt động trao đổi</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
        <p:nvSpPr>
          <p:cNvPr id="8" name="TextBox 8"/>
          <p:cNvSpPr txBox="1"/>
          <p:nvPr/>
        </p:nvSpPr>
        <p:spPr>
          <a:xfrm>
            <a:off x="1780704" y="7541378"/>
            <a:ext cx="6944992"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3.11. Biểu đồ hoạt động gửi thông báo</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4465383" cy="2358123"/>
          </a:xfrm>
        </p:grpSpPr>
        <p:sp>
          <p:nvSpPr>
            <p:cNvPr id="3" name="Freeform 3"/>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4" name="TextBox 4"/>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5" name="Freeform 5"/>
          <p:cNvSpPr/>
          <p:nvPr/>
        </p:nvSpPr>
        <p:spPr>
          <a:xfrm>
            <a:off x="1618353" y="1315378"/>
            <a:ext cx="6726555" cy="5863082"/>
          </a:xfrm>
          <a:custGeom>
            <a:avLst/>
            <a:gdLst/>
            <a:ahLst/>
            <a:cxnLst/>
            <a:rect l="l" t="t" r="r" b="b"/>
            <a:pathLst>
              <a:path w="6726555" h="5863082">
                <a:moveTo>
                  <a:pt x="0" y="0"/>
                </a:moveTo>
                <a:lnTo>
                  <a:pt x="6726554" y="0"/>
                </a:lnTo>
                <a:lnTo>
                  <a:pt x="6726554" y="5863083"/>
                </a:lnTo>
                <a:lnTo>
                  <a:pt x="0" y="5863083"/>
                </a:lnTo>
                <a:lnTo>
                  <a:pt x="0" y="0"/>
                </a:lnTo>
                <a:close/>
              </a:path>
            </a:pathLst>
          </a:custGeom>
          <a:blipFill>
            <a:blip r:embed="rId2"/>
            <a:stretch>
              <a:fillRect/>
            </a:stretch>
          </a:blipFill>
        </p:spPr>
      </p:sp>
      <p:sp>
        <p:nvSpPr>
          <p:cNvPr id="6" name="Freeform 6"/>
          <p:cNvSpPr/>
          <p:nvPr/>
        </p:nvSpPr>
        <p:spPr>
          <a:xfrm>
            <a:off x="10639377" y="1315378"/>
            <a:ext cx="6126818" cy="6030937"/>
          </a:xfrm>
          <a:custGeom>
            <a:avLst/>
            <a:gdLst/>
            <a:ahLst/>
            <a:cxnLst/>
            <a:rect l="l" t="t" r="r" b="b"/>
            <a:pathLst>
              <a:path w="6126818" h="6030937">
                <a:moveTo>
                  <a:pt x="0" y="0"/>
                </a:moveTo>
                <a:lnTo>
                  <a:pt x="6126818" y="0"/>
                </a:lnTo>
                <a:lnTo>
                  <a:pt x="6126818" y="6030937"/>
                </a:lnTo>
                <a:lnTo>
                  <a:pt x="0" y="6030937"/>
                </a:lnTo>
                <a:lnTo>
                  <a:pt x="0" y="0"/>
                </a:lnTo>
                <a:close/>
              </a:path>
            </a:pathLst>
          </a:custGeom>
          <a:blipFill>
            <a:blip r:embed="rId3"/>
            <a:stretch>
              <a:fillRect/>
            </a:stretch>
          </a:blipFill>
        </p:spPr>
      </p:sp>
      <p:sp>
        <p:nvSpPr>
          <p:cNvPr id="7" name="TextBox 7"/>
          <p:cNvSpPr txBox="1"/>
          <p:nvPr/>
        </p:nvSpPr>
        <p:spPr>
          <a:xfrm>
            <a:off x="1618353" y="7685405"/>
            <a:ext cx="6231442" cy="8724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3.13. Biểu đồ hoạt động xin nghỉ</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
        <p:nvSpPr>
          <p:cNvPr id="8" name="TextBox 8"/>
          <p:cNvSpPr txBox="1"/>
          <p:nvPr/>
        </p:nvSpPr>
        <p:spPr>
          <a:xfrm>
            <a:off x="10534753" y="7685405"/>
            <a:ext cx="6231442" cy="1329690"/>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Helvetica World Bold"/>
                <a:ea typeface="Helvetica World Bold"/>
                <a:cs typeface="Helvetica World Bold"/>
                <a:sym typeface="Helvetica World Bold"/>
              </a:rPr>
              <a:t>Hình 3.14. Biểu đồ hoạt động ghi nhận vi phạm, kỷ luật</a:t>
            </a:r>
          </a:p>
          <a:p>
            <a:pPr algn="ctr">
              <a:lnSpc>
                <a:spcPts val="3359"/>
              </a:lnSpc>
              <a:spcBef>
                <a:spcPct val="0"/>
              </a:spcBef>
            </a:pPr>
            <a:endParaRPr lang="en-US" sz="2400" b="1">
              <a:solidFill>
                <a:srgbClr val="000000"/>
              </a:solidFill>
              <a:latin typeface="Helvetica World Bold"/>
              <a:ea typeface="Helvetica World Bold"/>
              <a:cs typeface="Helvetica World Bold"/>
              <a:sym typeface="Helvetica World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19</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800225" y="1562100"/>
            <a:ext cx="13249275" cy="2067009"/>
            <a:chOff x="0" y="0"/>
            <a:chExt cx="17665700" cy="2756012"/>
          </a:xfrm>
        </p:grpSpPr>
        <p:sp>
          <p:nvSpPr>
            <p:cNvPr id="7" name="TextBox 7"/>
            <p:cNvSpPr txBox="1"/>
            <p:nvPr/>
          </p:nvSpPr>
          <p:spPr>
            <a:xfrm>
              <a:off x="0" y="-85725"/>
              <a:ext cx="176657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Chuẩn hóa dữ liệu</a:t>
              </a:r>
            </a:p>
          </p:txBody>
        </p:sp>
        <p:sp>
          <p:nvSpPr>
            <p:cNvPr id="8" name="TextBox 8"/>
            <p:cNvSpPr txBox="1"/>
            <p:nvPr/>
          </p:nvSpPr>
          <p:spPr>
            <a:xfrm>
              <a:off x="0" y="2187687"/>
              <a:ext cx="176657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Đảm bảo toàn vẹn và chất lượng</a:t>
              </a:r>
            </a:p>
          </p:txBody>
        </p:sp>
      </p:grpSp>
      <p:grpSp>
        <p:nvGrpSpPr>
          <p:cNvPr id="9" name="Group 9"/>
          <p:cNvGrpSpPr/>
          <p:nvPr/>
        </p:nvGrpSpPr>
        <p:grpSpPr>
          <a:xfrm>
            <a:off x="1800225" y="5143500"/>
            <a:ext cx="4308497" cy="2578100"/>
            <a:chOff x="0" y="0"/>
            <a:chExt cx="5744662" cy="3437467"/>
          </a:xfrm>
        </p:grpSpPr>
        <p:sp>
          <p:nvSpPr>
            <p:cNvPr id="10" name="TextBox 10"/>
            <p:cNvSpPr txBox="1"/>
            <p:nvPr/>
          </p:nvSpPr>
          <p:spPr>
            <a:xfrm>
              <a:off x="0" y="0"/>
              <a:ext cx="5744662"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3NF</a:t>
              </a:r>
            </a:p>
          </p:txBody>
        </p:sp>
        <p:sp>
          <p:nvSpPr>
            <p:cNvPr id="11" name="TextBox 11"/>
            <p:cNvSpPr txBox="1"/>
            <p:nvPr/>
          </p:nvSpPr>
          <p:spPr>
            <a:xfrm>
              <a:off x="0" y="1060450"/>
              <a:ext cx="5744662" cy="23770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Chuẩn hóa dữ liệu đến dạng 3NF giúp </a:t>
              </a:r>
              <a:r>
                <a:rPr lang="en-US" sz="2000" b="1" u="none" strike="noStrike" spc="-30">
                  <a:solidFill>
                    <a:srgbClr val="000000"/>
                  </a:solidFill>
                  <a:latin typeface="Helvetica World Bold"/>
                  <a:ea typeface="Helvetica World Bold"/>
                  <a:cs typeface="Helvetica World Bold"/>
                  <a:sym typeface="Helvetica World Bold"/>
                </a:rPr>
                <a:t>loại bỏ sự trùng lặp</a:t>
              </a:r>
              <a:r>
                <a:rPr lang="en-US" sz="2000" u="none" strike="noStrike" spc="-30">
                  <a:solidFill>
                    <a:srgbClr val="000000"/>
                  </a:solidFill>
                  <a:latin typeface="Helvetica World"/>
                  <a:ea typeface="Helvetica World"/>
                  <a:cs typeface="Helvetica World"/>
                  <a:sym typeface="Helvetica World"/>
                </a:rPr>
                <a:t> và duy trì tính nhất quán cho cơ sở dữ liệu, đảm bảo mọi thông tin đều được quản lý hiệu quả.</a:t>
              </a:r>
            </a:p>
          </p:txBody>
        </p:sp>
      </p:grpSp>
      <p:grpSp>
        <p:nvGrpSpPr>
          <p:cNvPr id="12" name="Group 12"/>
          <p:cNvGrpSpPr/>
          <p:nvPr/>
        </p:nvGrpSpPr>
        <p:grpSpPr>
          <a:xfrm>
            <a:off x="7291388" y="5143500"/>
            <a:ext cx="4010025" cy="2578100"/>
            <a:chOff x="0" y="0"/>
            <a:chExt cx="5346700" cy="3437467"/>
          </a:xfrm>
        </p:grpSpPr>
        <p:sp>
          <p:nvSpPr>
            <p:cNvPr id="13" name="TextBox 13"/>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Toàn vẹn</a:t>
              </a:r>
            </a:p>
          </p:txBody>
        </p:sp>
        <p:sp>
          <p:nvSpPr>
            <p:cNvPr id="14" name="TextBox 14"/>
            <p:cNvSpPr txBox="1"/>
            <p:nvPr/>
          </p:nvSpPr>
          <p:spPr>
            <a:xfrm>
              <a:off x="0" y="1060450"/>
              <a:ext cx="5346700" cy="23770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Đảm bảo toàn vẹn dữ liệu là rất quan trọng để </a:t>
              </a:r>
              <a:r>
                <a:rPr lang="en-US" sz="2000" b="1" u="none" strike="noStrike" spc="-30">
                  <a:solidFill>
                    <a:srgbClr val="000000"/>
                  </a:solidFill>
                  <a:latin typeface="Helvetica World Bold"/>
                  <a:ea typeface="Helvetica World Bold"/>
                  <a:cs typeface="Helvetica World Bold"/>
                  <a:sym typeface="Helvetica World Bold"/>
                </a:rPr>
                <a:t>ngăn chặn lỗi</a:t>
              </a:r>
              <a:r>
                <a:rPr lang="en-US" sz="2000" u="none" strike="noStrike" spc="-30">
                  <a:solidFill>
                    <a:srgbClr val="000000"/>
                  </a:solidFill>
                  <a:latin typeface="Helvetica World"/>
                  <a:ea typeface="Helvetica World"/>
                  <a:cs typeface="Helvetica World"/>
                  <a:sym typeface="Helvetica World"/>
                </a:rPr>
                <a:t> và bảo vệ thông tin, giúp cho việc truy xuất và sử dụng dữ liệu trở nên chính xác hơn.</a:t>
              </a:r>
            </a:p>
          </p:txBody>
        </p:sp>
      </p:grpSp>
      <p:grpSp>
        <p:nvGrpSpPr>
          <p:cNvPr id="15" name="Group 15"/>
          <p:cNvGrpSpPr/>
          <p:nvPr/>
        </p:nvGrpSpPr>
        <p:grpSpPr>
          <a:xfrm>
            <a:off x="12172950" y="5143500"/>
            <a:ext cx="4010025" cy="2578100"/>
            <a:chOff x="0" y="0"/>
            <a:chExt cx="5346700" cy="3437467"/>
          </a:xfrm>
        </p:grpSpPr>
        <p:sp>
          <p:nvSpPr>
            <p:cNvPr id="16" name="TextBox 16"/>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Tránh trùng lặp</a:t>
              </a:r>
            </a:p>
          </p:txBody>
        </p:sp>
        <p:sp>
          <p:nvSpPr>
            <p:cNvPr id="17" name="TextBox 17"/>
            <p:cNvSpPr txBox="1"/>
            <p:nvPr/>
          </p:nvSpPr>
          <p:spPr>
            <a:xfrm>
              <a:off x="0" y="1060450"/>
              <a:ext cx="5346700" cy="23770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Tránh trùng lặp dữ liệu không chỉ tiết kiệm </a:t>
              </a:r>
              <a:r>
                <a:rPr lang="en-US" sz="2000" b="1" u="none" strike="noStrike" spc="-30">
                  <a:solidFill>
                    <a:srgbClr val="000000"/>
                  </a:solidFill>
                  <a:latin typeface="Helvetica World Bold"/>
                  <a:ea typeface="Helvetica World Bold"/>
                  <a:cs typeface="Helvetica World Bold"/>
                  <a:sym typeface="Helvetica World Bold"/>
                </a:rPr>
                <a:t>không gian lưu trữ</a:t>
              </a:r>
              <a:r>
                <a:rPr lang="en-US" sz="2000" u="none" strike="noStrike" spc="-30">
                  <a:solidFill>
                    <a:srgbClr val="000000"/>
                  </a:solidFill>
                  <a:latin typeface="Helvetica World"/>
                  <a:ea typeface="Helvetica World"/>
                  <a:cs typeface="Helvetica World"/>
                  <a:sym typeface="Helvetica World"/>
                </a:rPr>
                <a:t>, mà còn tăng tốc độ truy vấn và xử lý thông tin, từ đó cải thiện hiệu suất hệ thống.</a:t>
              </a:r>
            </a:p>
          </p:txBody>
        </p:sp>
      </p:grpSp>
      <p:sp>
        <p:nvSpPr>
          <p:cNvPr id="18" name="Freeform 18"/>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2</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800225" y="1562100"/>
            <a:ext cx="12944475" cy="3657600"/>
            <a:chOff x="0" y="0"/>
            <a:chExt cx="17259300" cy="4876800"/>
          </a:xfrm>
        </p:grpSpPr>
        <p:sp>
          <p:nvSpPr>
            <p:cNvPr id="7" name="TextBox 7"/>
            <p:cNvSpPr txBox="1"/>
            <p:nvPr/>
          </p:nvSpPr>
          <p:spPr>
            <a:xfrm>
              <a:off x="0" y="-85725"/>
              <a:ext cx="172593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Chuyển đổi số trong giáo dục</a:t>
              </a:r>
            </a:p>
          </p:txBody>
        </p:sp>
        <p:sp>
          <p:nvSpPr>
            <p:cNvPr id="8" name="TextBox 8"/>
            <p:cNvSpPr txBox="1"/>
            <p:nvPr/>
          </p:nvSpPr>
          <p:spPr>
            <a:xfrm>
              <a:off x="0" y="2187687"/>
              <a:ext cx="172593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Bối cảnh và tầm quan trọng hiện nay</a:t>
              </a:r>
            </a:p>
          </p:txBody>
        </p:sp>
        <p:sp>
          <p:nvSpPr>
            <p:cNvPr id="9" name="TextBox 9"/>
            <p:cNvSpPr txBox="1"/>
            <p:nvPr/>
          </p:nvSpPr>
          <p:spPr>
            <a:xfrm>
              <a:off x="0" y="3059641"/>
              <a:ext cx="13512134" cy="1817159"/>
            </a:xfrm>
            <a:prstGeom prst="rect">
              <a:avLst/>
            </a:prstGeom>
          </p:spPr>
          <p:txBody>
            <a:bodyPr lIns="0" tIns="0" rIns="0" bIns="0" rtlCol="0" anchor="t">
              <a:spAutoFit/>
            </a:bodyPr>
            <a:lstStyle/>
            <a:p>
              <a:pPr marL="0" lvl="0" indent="0" algn="l">
                <a:lnSpc>
                  <a:spcPts val="3499"/>
                </a:lnSpc>
              </a:pPr>
              <a:r>
                <a:rPr lang="en-US" sz="2499" spc="-37">
                  <a:solidFill>
                    <a:srgbClr val="000000"/>
                  </a:solidFill>
                  <a:latin typeface="Helvetica World"/>
                  <a:ea typeface="Helvetica World"/>
                  <a:cs typeface="Helvetica World"/>
                  <a:sym typeface="Helvetica World"/>
                </a:rPr>
                <a:t>Chuyển đổi số trong giáo dục là </a:t>
              </a:r>
              <a:r>
                <a:rPr lang="en-US" sz="2499" b="1" spc="-37">
                  <a:solidFill>
                    <a:srgbClr val="000000"/>
                  </a:solidFill>
                  <a:latin typeface="Helvetica World Bold"/>
                  <a:ea typeface="Helvetica World Bold"/>
                  <a:cs typeface="Helvetica World Bold"/>
                  <a:sym typeface="Helvetica World Bold"/>
                </a:rPr>
                <a:t>cần thiết</a:t>
              </a:r>
              <a:r>
                <a:rPr lang="en-US" sz="2499" spc="-37">
                  <a:solidFill>
                    <a:srgbClr val="000000"/>
                  </a:solidFill>
                  <a:latin typeface="Helvetica World"/>
                  <a:ea typeface="Helvetica World"/>
                  <a:cs typeface="Helvetica World"/>
                  <a:sym typeface="Helvetica World"/>
                </a:rPr>
                <a:t> để nâng cao hiệu quả quản lý. Việc thay thế sổ liên lạc giấy bằng phần mềm giúp </a:t>
              </a:r>
              <a:r>
                <a:rPr lang="en-US" sz="2499" b="1" spc="-37">
                  <a:solidFill>
                    <a:srgbClr val="000000"/>
                  </a:solidFill>
                  <a:latin typeface="Helvetica World Bold"/>
                  <a:ea typeface="Helvetica World Bold"/>
                  <a:cs typeface="Helvetica World Bold"/>
                  <a:sym typeface="Helvetica World Bold"/>
                </a:rPr>
                <a:t>tiết kiệm thời gian</a:t>
              </a:r>
              <a:r>
                <a:rPr lang="en-US" sz="2499" spc="-37">
                  <a:solidFill>
                    <a:srgbClr val="000000"/>
                  </a:solidFill>
                  <a:latin typeface="Helvetica World"/>
                  <a:ea typeface="Helvetica World"/>
                  <a:cs typeface="Helvetica World"/>
                  <a:sym typeface="Helvetica World"/>
                </a:rPr>
                <a:t> và giảm thiểu thủ tục hành chính.</a:t>
              </a:r>
            </a:p>
          </p:txBody>
        </p:sp>
      </p:grpSp>
      <p:sp>
        <p:nvSpPr>
          <p:cNvPr id="10" name="Freeform 10"/>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2C2E6"/>
        </a:solidFill>
        <a:effectLst/>
      </p:bgPr>
    </p:bg>
    <p:spTree>
      <p:nvGrpSpPr>
        <p:cNvPr id="1" name=""/>
        <p:cNvGrpSpPr/>
        <p:nvPr/>
      </p:nvGrpSpPr>
      <p:grpSpPr>
        <a:xfrm>
          <a:off x="0" y="0"/>
          <a:ext cx="0" cy="0"/>
          <a:chOff x="0" y="0"/>
          <a:chExt cx="0" cy="0"/>
        </a:xfrm>
      </p:grpSpPr>
      <p:grpSp>
        <p:nvGrpSpPr>
          <p:cNvPr id="2" name="Group 2"/>
          <p:cNvGrpSpPr/>
          <p:nvPr/>
        </p:nvGrpSpPr>
        <p:grpSpPr>
          <a:xfrm>
            <a:off x="666750" y="2908300"/>
            <a:ext cx="5448300" cy="6711950"/>
            <a:chOff x="0" y="0"/>
            <a:chExt cx="1434943" cy="1767756"/>
          </a:xfrm>
        </p:grpSpPr>
        <p:sp>
          <p:nvSpPr>
            <p:cNvPr id="3" name="Freeform 3"/>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4" name="TextBox 4"/>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6419850" y="2908300"/>
            <a:ext cx="5448300" cy="6711950"/>
            <a:chOff x="0" y="0"/>
            <a:chExt cx="1434943" cy="1767756"/>
          </a:xfrm>
        </p:grpSpPr>
        <p:sp>
          <p:nvSpPr>
            <p:cNvPr id="6" name="Freeform 6"/>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7" name="TextBox 7"/>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2172950" y="2908300"/>
            <a:ext cx="5448300" cy="6711950"/>
            <a:chOff x="0" y="0"/>
            <a:chExt cx="1434943" cy="1767756"/>
          </a:xfrm>
        </p:grpSpPr>
        <p:sp>
          <p:nvSpPr>
            <p:cNvPr id="9" name="Freeform 9"/>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10" name="TextBox 10"/>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66053" y="4248150"/>
            <a:ext cx="4649694" cy="3581400"/>
            <a:chOff x="0" y="0"/>
            <a:chExt cx="1259398" cy="970044"/>
          </a:xfrm>
        </p:grpSpPr>
        <p:sp>
          <p:nvSpPr>
            <p:cNvPr id="12" name="Freeform 12"/>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r="-342"/>
              </a:stretch>
            </a:blipFill>
          </p:spPr>
        </p:sp>
      </p:grpSp>
      <p:grpSp>
        <p:nvGrpSpPr>
          <p:cNvPr id="13" name="Group 13"/>
          <p:cNvGrpSpPr/>
          <p:nvPr/>
        </p:nvGrpSpPr>
        <p:grpSpPr>
          <a:xfrm>
            <a:off x="6819153" y="4248150"/>
            <a:ext cx="4649694" cy="3581400"/>
            <a:chOff x="0" y="0"/>
            <a:chExt cx="1259398" cy="970044"/>
          </a:xfrm>
        </p:grpSpPr>
        <p:sp>
          <p:nvSpPr>
            <p:cNvPr id="14" name="Freeform 14"/>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r="-342"/>
              </a:stretch>
            </a:blipFill>
          </p:spPr>
        </p:sp>
      </p:grpSp>
      <p:grpSp>
        <p:nvGrpSpPr>
          <p:cNvPr id="15" name="Group 15"/>
          <p:cNvGrpSpPr/>
          <p:nvPr/>
        </p:nvGrpSpPr>
        <p:grpSpPr>
          <a:xfrm>
            <a:off x="12572253" y="4248150"/>
            <a:ext cx="4649694" cy="3581400"/>
            <a:chOff x="0" y="0"/>
            <a:chExt cx="1259398" cy="970044"/>
          </a:xfrm>
        </p:grpSpPr>
        <p:sp>
          <p:nvSpPr>
            <p:cNvPr id="16" name="Freeform 16"/>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r="-342"/>
              </a:stretch>
            </a:blipFill>
          </p:spPr>
        </p:sp>
      </p:grpSp>
      <p:sp>
        <p:nvSpPr>
          <p:cNvPr id="17" name="TextBox 17"/>
          <p:cNvSpPr txBox="1"/>
          <p:nvPr/>
        </p:nvSpPr>
        <p:spPr>
          <a:xfrm>
            <a:off x="1021783" y="8263946"/>
            <a:ext cx="4738234"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Bảng Users chứa thông tin chi tiết về người dùng trong hệ thống.</a:t>
            </a:r>
          </a:p>
        </p:txBody>
      </p:sp>
      <p:sp>
        <p:nvSpPr>
          <p:cNvPr id="18" name="TextBox 18"/>
          <p:cNvSpPr txBox="1"/>
          <p:nvPr/>
        </p:nvSpPr>
        <p:spPr>
          <a:xfrm>
            <a:off x="1041066" y="3381375"/>
            <a:ext cx="4699667"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Users</a:t>
            </a:r>
          </a:p>
        </p:txBody>
      </p:sp>
      <p:sp>
        <p:nvSpPr>
          <p:cNvPr id="19" name="TextBox 19"/>
          <p:cNvSpPr txBox="1"/>
          <p:nvPr/>
        </p:nvSpPr>
        <p:spPr>
          <a:xfrm>
            <a:off x="6773192" y="8263946"/>
            <a:ext cx="4741615"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Bảng Students lưu giữ hồ sơ học sinh, kết nối với kết quả học tập.</a:t>
            </a:r>
          </a:p>
        </p:txBody>
      </p:sp>
      <p:sp>
        <p:nvSpPr>
          <p:cNvPr id="20" name="TextBox 20"/>
          <p:cNvSpPr txBox="1"/>
          <p:nvPr/>
        </p:nvSpPr>
        <p:spPr>
          <a:xfrm>
            <a:off x="6773192" y="3381375"/>
            <a:ext cx="4741615"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Students</a:t>
            </a:r>
          </a:p>
        </p:txBody>
      </p:sp>
      <p:sp>
        <p:nvSpPr>
          <p:cNvPr id="21" name="TextBox 21"/>
          <p:cNvSpPr txBox="1"/>
          <p:nvPr/>
        </p:nvSpPr>
        <p:spPr>
          <a:xfrm>
            <a:off x="12551109" y="8262794"/>
            <a:ext cx="4691983"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Bảng Classes quản lý thông tin về các lớp học và giờ học tương ứng.</a:t>
            </a:r>
          </a:p>
        </p:txBody>
      </p:sp>
      <p:sp>
        <p:nvSpPr>
          <p:cNvPr id="22" name="TextBox 22"/>
          <p:cNvSpPr txBox="1"/>
          <p:nvPr/>
        </p:nvSpPr>
        <p:spPr>
          <a:xfrm>
            <a:off x="12551109" y="3381375"/>
            <a:ext cx="4691983" cy="543561"/>
          </a:xfrm>
          <a:prstGeom prst="rect">
            <a:avLst/>
          </a:prstGeom>
        </p:spPr>
        <p:txBody>
          <a:bodyPr lIns="0" tIns="0" rIns="0" bIns="0" rtlCol="0" anchor="t">
            <a:spAutoFit/>
          </a:bodyPr>
          <a:lstStyle/>
          <a:p>
            <a:pPr marL="0" lvl="0" indent="0" algn="ctr">
              <a:lnSpc>
                <a:spcPts val="4180"/>
              </a:lnSpc>
            </a:pPr>
            <a:r>
              <a:rPr lang="en-US" sz="3800" spc="-95">
                <a:solidFill>
                  <a:srgbClr val="000000"/>
                </a:solidFill>
                <a:latin typeface="Georgia Pro Condensed"/>
                <a:ea typeface="Georgia Pro Condensed"/>
                <a:cs typeface="Georgia Pro Condensed"/>
                <a:sym typeface="Georgia Pro Condensed"/>
              </a:rPr>
              <a:t>Classes</a:t>
            </a:r>
          </a:p>
        </p:txBody>
      </p:sp>
      <p:sp>
        <p:nvSpPr>
          <p:cNvPr id="23" name="TextBox 23"/>
          <p:cNvSpPr txBox="1"/>
          <p:nvPr/>
        </p:nvSpPr>
        <p:spPr>
          <a:xfrm>
            <a:off x="666750" y="809625"/>
            <a:ext cx="16954500" cy="1069976"/>
          </a:xfrm>
          <a:prstGeom prst="rect">
            <a:avLst/>
          </a:prstGeom>
        </p:spPr>
        <p:txBody>
          <a:bodyPr lIns="0" tIns="0" rIns="0" bIns="0" rtlCol="0" anchor="t">
            <a:spAutoFit/>
          </a:bodyPr>
          <a:lstStyle/>
          <a:p>
            <a:pPr marL="0" lvl="0" indent="0" algn="ctr">
              <a:lnSpc>
                <a:spcPts val="8000"/>
              </a:lnSpc>
            </a:pPr>
            <a:r>
              <a:rPr lang="en-US" sz="8000" spc="-200">
                <a:solidFill>
                  <a:srgbClr val="000000"/>
                </a:solidFill>
                <a:latin typeface="Georgia Pro Condensed"/>
                <a:ea typeface="Georgia Pro Condensed"/>
                <a:cs typeface="Georgia Pro Condensed"/>
                <a:sym typeface="Georgia Pro Condensed"/>
              </a:rPr>
              <a:t>Mối quan hệ giữa các bảng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2C2E6"/>
        </a:solidFill>
        <a:effectLst/>
      </p:bgPr>
    </p:bg>
    <p:spTree>
      <p:nvGrpSpPr>
        <p:cNvPr id="1" name=""/>
        <p:cNvGrpSpPr/>
        <p:nvPr/>
      </p:nvGrpSpPr>
      <p:grpSpPr>
        <a:xfrm>
          <a:off x="0" y="0"/>
          <a:ext cx="0" cy="0"/>
          <a:chOff x="0" y="0"/>
          <a:chExt cx="0" cy="0"/>
        </a:xfrm>
      </p:grpSpPr>
      <p:sp>
        <p:nvSpPr>
          <p:cNvPr id="3" name="TextBox 3"/>
          <p:cNvSpPr txBox="1"/>
          <p:nvPr/>
        </p:nvSpPr>
        <p:spPr>
          <a:xfrm>
            <a:off x="1345103" y="9505950"/>
            <a:ext cx="15331773" cy="742832"/>
          </a:xfrm>
          <a:prstGeom prst="rect">
            <a:avLst/>
          </a:prstGeom>
        </p:spPr>
        <p:txBody>
          <a:bodyPr lIns="0" tIns="0" rIns="0" bIns="0" rtlCol="0" anchor="t">
            <a:spAutoFit/>
          </a:bodyPr>
          <a:lstStyle/>
          <a:p>
            <a:pPr algn="ctr">
              <a:lnSpc>
                <a:spcPts val="2999"/>
              </a:lnSpc>
              <a:spcBef>
                <a:spcPct val="0"/>
              </a:spcBef>
            </a:pPr>
            <a:r>
              <a:rPr lang="en-US" sz="2800" b="1" spc="-37" dirty="0" err="1">
                <a:solidFill>
                  <a:srgbClr val="000000"/>
                </a:solidFill>
                <a:latin typeface="Helvetica World Bold"/>
                <a:ea typeface="Helvetica World Bold"/>
                <a:cs typeface="Helvetica World Bold"/>
                <a:sym typeface="Helvetica World Bold"/>
              </a:rPr>
              <a:t>Sơ</a:t>
            </a:r>
            <a:r>
              <a:rPr lang="en-US" sz="2800" b="1" spc="-37" dirty="0">
                <a:solidFill>
                  <a:srgbClr val="000000"/>
                </a:solidFill>
                <a:latin typeface="Helvetica World Bold"/>
                <a:ea typeface="Helvetica World Bold"/>
                <a:cs typeface="Helvetica World Bold"/>
                <a:sym typeface="Helvetica World Bold"/>
              </a:rPr>
              <a:t> </a:t>
            </a:r>
            <a:r>
              <a:rPr lang="en-US" sz="2800" b="1" spc="-37" dirty="0" err="1">
                <a:solidFill>
                  <a:srgbClr val="000000"/>
                </a:solidFill>
                <a:latin typeface="Helvetica World Bold"/>
                <a:ea typeface="Helvetica World Bold"/>
                <a:cs typeface="Helvetica World Bold"/>
                <a:sym typeface="Helvetica World Bold"/>
              </a:rPr>
              <a:t>đồ</a:t>
            </a:r>
            <a:r>
              <a:rPr lang="en-US" sz="2800" b="1" spc="-37" dirty="0">
                <a:solidFill>
                  <a:srgbClr val="000000"/>
                </a:solidFill>
                <a:latin typeface="Helvetica World Bold"/>
                <a:ea typeface="Helvetica World Bold"/>
                <a:cs typeface="Helvetica World Bold"/>
                <a:sym typeface="Helvetica World Bold"/>
              </a:rPr>
              <a:t> </a:t>
            </a:r>
            <a:r>
              <a:rPr lang="en-US" sz="2800" b="1" spc="-37" dirty="0" err="1">
                <a:solidFill>
                  <a:srgbClr val="000000"/>
                </a:solidFill>
                <a:latin typeface="Helvetica World Bold"/>
                <a:ea typeface="Helvetica World Bold"/>
                <a:cs typeface="Helvetica World Bold"/>
                <a:sym typeface="Helvetica World Bold"/>
              </a:rPr>
              <a:t>liên</a:t>
            </a:r>
            <a:r>
              <a:rPr lang="en-US" sz="2800" b="1" spc="-37" dirty="0">
                <a:solidFill>
                  <a:srgbClr val="000000"/>
                </a:solidFill>
                <a:latin typeface="Helvetica World Bold"/>
                <a:ea typeface="Helvetica World Bold"/>
                <a:cs typeface="Helvetica World Bold"/>
                <a:sym typeface="Helvetica World Bold"/>
              </a:rPr>
              <a:t> </a:t>
            </a:r>
            <a:r>
              <a:rPr lang="en-US" sz="2800" b="1" spc="-37" dirty="0" err="1">
                <a:solidFill>
                  <a:srgbClr val="000000"/>
                </a:solidFill>
                <a:latin typeface="Helvetica World Bold"/>
                <a:ea typeface="Helvetica World Bold"/>
                <a:cs typeface="Helvetica World Bold"/>
                <a:sym typeface="Helvetica World Bold"/>
              </a:rPr>
              <a:t>kết</a:t>
            </a:r>
            <a:r>
              <a:rPr lang="en-US" sz="2800" b="1" spc="-37" dirty="0">
                <a:solidFill>
                  <a:srgbClr val="000000"/>
                </a:solidFill>
                <a:latin typeface="Helvetica World Bold"/>
                <a:ea typeface="Helvetica World Bold"/>
                <a:cs typeface="Helvetica World Bold"/>
                <a:sym typeface="Helvetica World Bold"/>
              </a:rPr>
              <a:t> </a:t>
            </a:r>
            <a:r>
              <a:rPr lang="en-US" sz="2800" b="1" spc="-37" dirty="0" err="1">
                <a:solidFill>
                  <a:srgbClr val="000000"/>
                </a:solidFill>
                <a:latin typeface="Helvetica World Bold"/>
                <a:ea typeface="Helvetica World Bold"/>
                <a:cs typeface="Helvetica World Bold"/>
                <a:sym typeface="Helvetica World Bold"/>
              </a:rPr>
              <a:t>thực</a:t>
            </a:r>
            <a:r>
              <a:rPr lang="en-US" sz="2800" b="1" spc="-37" dirty="0">
                <a:solidFill>
                  <a:srgbClr val="000000"/>
                </a:solidFill>
                <a:latin typeface="Helvetica World Bold"/>
                <a:ea typeface="Helvetica World Bold"/>
                <a:cs typeface="Helvetica World Bold"/>
                <a:sym typeface="Helvetica World Bold"/>
              </a:rPr>
              <a:t> </a:t>
            </a:r>
            <a:r>
              <a:rPr lang="en-US" sz="2800" b="1" spc="-37" dirty="0" err="1">
                <a:solidFill>
                  <a:srgbClr val="000000"/>
                </a:solidFill>
                <a:latin typeface="Helvetica World Bold"/>
                <a:ea typeface="Helvetica World Bold"/>
                <a:cs typeface="Helvetica World Bold"/>
                <a:sym typeface="Helvetica World Bold"/>
              </a:rPr>
              <a:t>thể</a:t>
            </a:r>
            <a:r>
              <a:rPr lang="en-US" sz="2800" b="1" spc="-37" dirty="0">
                <a:solidFill>
                  <a:srgbClr val="000000"/>
                </a:solidFill>
                <a:latin typeface="Helvetica World Bold"/>
                <a:ea typeface="Helvetica World Bold"/>
                <a:cs typeface="Helvetica World Bold"/>
                <a:sym typeface="Helvetica World Bold"/>
              </a:rPr>
              <a:t> </a:t>
            </a:r>
          </a:p>
          <a:p>
            <a:pPr algn="ctr">
              <a:lnSpc>
                <a:spcPts val="2999"/>
              </a:lnSpc>
              <a:spcBef>
                <a:spcPct val="0"/>
              </a:spcBef>
            </a:pPr>
            <a:endParaRPr lang="en-US" sz="2499" b="1" spc="-37" dirty="0">
              <a:solidFill>
                <a:srgbClr val="000000"/>
              </a:solidFill>
              <a:latin typeface="Helvetica World Bold"/>
              <a:ea typeface="Helvetica World Bold"/>
              <a:cs typeface="Helvetica World Bold"/>
              <a:sym typeface="Helvetica World Bold"/>
            </a:endParaRPr>
          </a:p>
        </p:txBody>
      </p:sp>
      <p:pic>
        <p:nvPicPr>
          <p:cNvPr id="4" name="Picture 3">
            <a:extLst>
              <a:ext uri="{FF2B5EF4-FFF2-40B4-BE49-F238E27FC236}">
                <a16:creationId xmlns:a16="http://schemas.microsoft.com/office/drawing/2014/main" id="{76416B8C-8EEB-34E3-E2AA-6E359EABA2A3}"/>
              </a:ext>
            </a:extLst>
          </p:cNvPr>
          <p:cNvPicPr>
            <a:picLocks noChangeAspect="1"/>
          </p:cNvPicPr>
          <p:nvPr/>
        </p:nvPicPr>
        <p:blipFill>
          <a:blip r:embed="rId2"/>
          <a:stretch>
            <a:fillRect/>
          </a:stretch>
        </p:blipFill>
        <p:spPr>
          <a:xfrm>
            <a:off x="1217985" y="419100"/>
            <a:ext cx="15852030" cy="87629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58125" cy="10287000"/>
            <a:chOff x="0" y="0"/>
            <a:chExt cx="1031988" cy="1350966"/>
          </a:xfrm>
        </p:grpSpPr>
        <p:sp>
          <p:nvSpPr>
            <p:cNvPr id="3" name="Freeform 3"/>
            <p:cNvSpPr/>
            <p:nvPr/>
          </p:nvSpPr>
          <p:spPr>
            <a:xfrm>
              <a:off x="0" y="0"/>
              <a:ext cx="1031988" cy="1350966"/>
            </a:xfrm>
            <a:custGeom>
              <a:avLst/>
              <a:gdLst/>
              <a:ahLst/>
              <a:cxnLst/>
              <a:rect l="l" t="t" r="r" b="b"/>
              <a:pathLst>
                <a:path w="1031988" h="1350966">
                  <a:moveTo>
                    <a:pt x="0" y="0"/>
                  </a:moveTo>
                  <a:lnTo>
                    <a:pt x="1031988" y="0"/>
                  </a:lnTo>
                  <a:lnTo>
                    <a:pt x="1031988" y="1350966"/>
                  </a:lnTo>
                  <a:lnTo>
                    <a:pt x="0" y="1350966"/>
                  </a:lnTo>
                  <a:close/>
                </a:path>
              </a:pathLst>
            </a:custGeom>
            <a:solidFill>
              <a:srgbClr val="82C2E6"/>
            </a:solidFill>
            <a:ln w="12700">
              <a:solidFill>
                <a:srgbClr val="000000"/>
              </a:solidFill>
            </a:ln>
          </p:spPr>
        </p:sp>
      </p:grpSp>
      <p:sp>
        <p:nvSpPr>
          <p:cNvPr id="6" name="TextBox 6"/>
          <p:cNvSpPr txBox="1"/>
          <p:nvPr/>
        </p:nvSpPr>
        <p:spPr>
          <a:xfrm>
            <a:off x="9296400" y="733425"/>
            <a:ext cx="8324850" cy="2263775"/>
          </a:xfrm>
          <a:prstGeom prst="rect">
            <a:avLst/>
          </a:prstGeom>
        </p:spPr>
        <p:txBody>
          <a:bodyPr lIns="0" tIns="0" rIns="0" bIns="0" rtlCol="0" anchor="t">
            <a:spAutoFit/>
          </a:bodyPr>
          <a:lstStyle/>
          <a:p>
            <a:pPr marL="0" lvl="0" indent="0" algn="l">
              <a:lnSpc>
                <a:spcPts val="8800"/>
              </a:lnSpc>
            </a:pPr>
            <a:r>
              <a:rPr lang="en-US" sz="8000" spc="-240" dirty="0" err="1">
                <a:solidFill>
                  <a:srgbClr val="000000"/>
                </a:solidFill>
                <a:latin typeface="Georgia Pro Condensed"/>
                <a:ea typeface="Georgia Pro Condensed"/>
                <a:cs typeface="Georgia Pro Condensed"/>
                <a:sym typeface="Georgia Pro Condensed"/>
              </a:rPr>
              <a:t>Thiết</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kế</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giao</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diện</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thân</a:t>
            </a:r>
            <a:r>
              <a:rPr lang="en-US" sz="8000" spc="-240" dirty="0">
                <a:solidFill>
                  <a:srgbClr val="000000"/>
                </a:solidFill>
                <a:latin typeface="Georgia Pro Condensed"/>
                <a:ea typeface="Georgia Pro Condensed"/>
                <a:cs typeface="Georgia Pro Condensed"/>
                <a:sym typeface="Georgia Pro Condensed"/>
              </a:rPr>
              <a:t> </a:t>
            </a:r>
            <a:r>
              <a:rPr lang="en-US" sz="8000" spc="-240" dirty="0" err="1">
                <a:solidFill>
                  <a:srgbClr val="000000"/>
                </a:solidFill>
                <a:latin typeface="Georgia Pro Condensed"/>
                <a:ea typeface="Georgia Pro Condensed"/>
                <a:cs typeface="Georgia Pro Condensed"/>
                <a:sym typeface="Georgia Pro Condensed"/>
              </a:rPr>
              <a:t>thiện</a:t>
            </a:r>
            <a:endParaRPr lang="en-US" sz="8000" spc="-240" dirty="0">
              <a:solidFill>
                <a:srgbClr val="000000"/>
              </a:solidFill>
              <a:latin typeface="Georgia Pro Condensed"/>
              <a:ea typeface="Georgia Pro Condensed"/>
              <a:cs typeface="Georgia Pro Condensed"/>
              <a:sym typeface="Georgia Pro Condensed"/>
            </a:endParaRPr>
          </a:p>
        </p:txBody>
      </p:sp>
      <p:sp>
        <p:nvSpPr>
          <p:cNvPr id="7" name="TextBox 7"/>
          <p:cNvSpPr txBox="1"/>
          <p:nvPr/>
        </p:nvSpPr>
        <p:spPr>
          <a:xfrm>
            <a:off x="9296400" y="4305300"/>
            <a:ext cx="8324850" cy="3542701"/>
          </a:xfrm>
          <a:prstGeom prst="rect">
            <a:avLst/>
          </a:prstGeom>
        </p:spPr>
        <p:txBody>
          <a:bodyPr lIns="0" tIns="0" rIns="0" bIns="0" rtlCol="0" anchor="t">
            <a:spAutoFit/>
          </a:bodyPr>
          <a:lstStyle/>
          <a:p>
            <a:pPr marL="0" lvl="0" indent="0" algn="just">
              <a:lnSpc>
                <a:spcPts val="3499"/>
              </a:lnSpc>
              <a:spcBef>
                <a:spcPct val="0"/>
              </a:spcBef>
            </a:pP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Phong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cách</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thiết</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kế</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b="1" u="none" strike="noStrike" spc="-37" dirty="0" err="1">
                <a:solidFill>
                  <a:srgbClr val="000000"/>
                </a:solidFill>
                <a:latin typeface="Arial" panose="020B0604020202020204" pitchFamily="34" charset="0"/>
                <a:ea typeface="Helvetica World Bold"/>
                <a:cs typeface="Arial" panose="020B0604020202020204" pitchFamily="34" charset="0"/>
                <a:sym typeface="Helvetica World Bold"/>
              </a:rPr>
              <a:t>tối</a:t>
            </a:r>
            <a:r>
              <a:rPr lang="en-US" sz="2200" b="1" u="none" strike="noStrike" spc="-37" dirty="0">
                <a:solidFill>
                  <a:srgbClr val="000000"/>
                </a:solidFill>
                <a:latin typeface="Arial" panose="020B0604020202020204" pitchFamily="34" charset="0"/>
                <a:ea typeface="Helvetica World Bold"/>
                <a:cs typeface="Arial" panose="020B0604020202020204" pitchFamily="34" charset="0"/>
                <a:sym typeface="Helvetica World Bold"/>
              </a:rPr>
              <a:t> </a:t>
            </a:r>
            <a:r>
              <a:rPr lang="en-US" sz="2200" b="1" u="none" strike="noStrike" spc="-37" dirty="0" err="1">
                <a:solidFill>
                  <a:srgbClr val="000000"/>
                </a:solidFill>
                <a:latin typeface="Arial" panose="020B0604020202020204" pitchFamily="34" charset="0"/>
                <a:ea typeface="Helvetica World Bold"/>
                <a:cs typeface="Arial" panose="020B0604020202020204" pitchFamily="34" charset="0"/>
                <a:sym typeface="Helvetica World Bold"/>
              </a:rPr>
              <a:t>giản</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giúp</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người</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dùng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dễ</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dàng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tiếp</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cận</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và</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sử</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dụng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phần</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mềm</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Giao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diện</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rõ</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ràng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dễ</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nhìn</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phù</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hợp</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với</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mọi</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lứa</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tuổi</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và</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hỗ</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trợ</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người</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dùng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trong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quá</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trình</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tương</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r>
              <a:rPr lang="en-US" sz="2200" u="none" strike="noStrike" spc="-37" dirty="0" err="1">
                <a:solidFill>
                  <a:srgbClr val="000000"/>
                </a:solidFill>
                <a:latin typeface="Arial" panose="020B0604020202020204" pitchFamily="34" charset="0"/>
                <a:ea typeface="Helvetica World"/>
                <a:cs typeface="Arial" panose="020B0604020202020204" pitchFamily="34" charset="0"/>
                <a:sym typeface="Helvetica World"/>
              </a:rPr>
              <a:t>tác</a:t>
            </a:r>
            <a:r>
              <a:rPr lang="en-US"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a:t>
            </a:r>
          </a:p>
          <a:p>
            <a:pPr marL="0" lvl="0" indent="0" algn="just">
              <a:lnSpc>
                <a:spcPts val="3499"/>
              </a:lnSpc>
              <a:spcBef>
                <a:spcPct val="0"/>
              </a:spcBef>
            </a:pPr>
            <a:r>
              <a:rPr lang="vi-VN"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a:t>
            </a:r>
          </a:p>
          <a:p>
            <a:pPr marL="0" lvl="0" indent="0" algn="just">
              <a:lnSpc>
                <a:spcPts val="3499"/>
              </a:lnSpc>
              <a:spcBef>
                <a:spcPct val="0"/>
              </a:spcBef>
            </a:pPr>
            <a:endParaRPr lang="vi-VN" sz="2200" spc="-37" dirty="0">
              <a:solidFill>
                <a:srgbClr val="000000"/>
              </a:solidFill>
              <a:latin typeface="Arial" panose="020B0604020202020204" pitchFamily="34" charset="0"/>
              <a:ea typeface="Helvetica World"/>
              <a:cs typeface="Arial" panose="020B0604020202020204" pitchFamily="34" charset="0"/>
              <a:sym typeface="Helvetica World"/>
            </a:endParaRPr>
          </a:p>
          <a:p>
            <a:pPr marL="0" lvl="0" indent="0" algn="just">
              <a:lnSpc>
                <a:spcPts val="3499"/>
              </a:lnSpc>
              <a:spcBef>
                <a:spcPct val="0"/>
              </a:spcBef>
            </a:pPr>
            <a:r>
              <a:rPr lang="vi-VN" sz="2200" u="none" strike="noStrike" spc="-37" dirty="0">
                <a:solidFill>
                  <a:srgbClr val="000000"/>
                </a:solidFill>
                <a:latin typeface="Arial" panose="020B0604020202020204" pitchFamily="34" charset="0"/>
                <a:ea typeface="Helvetica World"/>
                <a:cs typeface="Arial" panose="020B0604020202020204" pitchFamily="34" charset="0"/>
                <a:sym typeface="Helvetica World"/>
              </a:rPr>
              <a:t>	Trang chủ cung cấp cái nhìn tổng quan về hệ thống với các tính năng chính được hiển thị nổi bật, cho phép người dùng dễ dàng tìm kiếm thông tin cần thiết.</a:t>
            </a:r>
          </a:p>
        </p:txBody>
      </p:sp>
      <p:pic>
        <p:nvPicPr>
          <p:cNvPr id="8" name="Picture 7">
            <a:extLst>
              <a:ext uri="{FF2B5EF4-FFF2-40B4-BE49-F238E27FC236}">
                <a16:creationId xmlns:a16="http://schemas.microsoft.com/office/drawing/2014/main" id="{D642CC38-2A2F-5A37-6991-2294B1407A89}"/>
              </a:ext>
            </a:extLst>
          </p:cNvPr>
          <p:cNvPicPr>
            <a:picLocks noChangeAspect="1"/>
          </p:cNvPicPr>
          <p:nvPr/>
        </p:nvPicPr>
        <p:blipFill>
          <a:blip r:embed="rId2"/>
          <a:stretch>
            <a:fillRect/>
          </a:stretch>
        </p:blipFill>
        <p:spPr>
          <a:xfrm>
            <a:off x="134406" y="902970"/>
            <a:ext cx="7589312" cy="4164330"/>
          </a:xfrm>
          <a:prstGeom prst="rect">
            <a:avLst/>
          </a:prstGeom>
        </p:spPr>
      </p:pic>
      <p:pic>
        <p:nvPicPr>
          <p:cNvPr id="9" name="Picture 8">
            <a:extLst>
              <a:ext uri="{FF2B5EF4-FFF2-40B4-BE49-F238E27FC236}">
                <a16:creationId xmlns:a16="http://schemas.microsoft.com/office/drawing/2014/main" id="{993E2B2E-6E4A-24FE-990C-3C9A79BCCC82}"/>
              </a:ext>
            </a:extLst>
          </p:cNvPr>
          <p:cNvPicPr>
            <a:picLocks noChangeAspect="1"/>
          </p:cNvPicPr>
          <p:nvPr/>
        </p:nvPicPr>
        <p:blipFill>
          <a:blip r:embed="rId3"/>
          <a:stretch>
            <a:fillRect/>
          </a:stretch>
        </p:blipFill>
        <p:spPr>
          <a:xfrm>
            <a:off x="134406" y="5524500"/>
            <a:ext cx="7589312" cy="4095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2C2E6"/>
        </a:solidFill>
        <a:effectLst/>
      </p:bgPr>
    </p:bg>
    <p:spTree>
      <p:nvGrpSpPr>
        <p:cNvPr id="1" name=""/>
        <p:cNvGrpSpPr/>
        <p:nvPr/>
      </p:nvGrpSpPr>
      <p:grpSpPr>
        <a:xfrm>
          <a:off x="0" y="0"/>
          <a:ext cx="0" cy="0"/>
          <a:chOff x="0" y="0"/>
          <a:chExt cx="0" cy="0"/>
        </a:xfrm>
      </p:grpSpPr>
      <p:grpSp>
        <p:nvGrpSpPr>
          <p:cNvPr id="2" name="Group 2"/>
          <p:cNvGrpSpPr/>
          <p:nvPr/>
        </p:nvGrpSpPr>
        <p:grpSpPr>
          <a:xfrm>
            <a:off x="666750" y="2908300"/>
            <a:ext cx="5448300" cy="6711950"/>
            <a:chOff x="0" y="0"/>
            <a:chExt cx="1434943" cy="1767756"/>
          </a:xfrm>
        </p:grpSpPr>
        <p:sp>
          <p:nvSpPr>
            <p:cNvPr id="3" name="Freeform 3"/>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4" name="TextBox 4"/>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6419850" y="2908300"/>
            <a:ext cx="5448300" cy="6711950"/>
            <a:chOff x="0" y="0"/>
            <a:chExt cx="1434943" cy="1767756"/>
          </a:xfrm>
        </p:grpSpPr>
        <p:sp>
          <p:nvSpPr>
            <p:cNvPr id="6" name="Freeform 6"/>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7" name="TextBox 7"/>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2172950" y="2908300"/>
            <a:ext cx="5448300" cy="6711950"/>
            <a:chOff x="0" y="0"/>
            <a:chExt cx="1434943" cy="1767756"/>
          </a:xfrm>
        </p:grpSpPr>
        <p:sp>
          <p:nvSpPr>
            <p:cNvPr id="9" name="Freeform 9"/>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10" name="TextBox 10"/>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66053" y="4248150"/>
            <a:ext cx="4649694" cy="3581400"/>
            <a:chOff x="0" y="0"/>
            <a:chExt cx="1259398" cy="970044"/>
          </a:xfrm>
        </p:grpSpPr>
        <p:sp>
          <p:nvSpPr>
            <p:cNvPr id="12" name="Freeform 12"/>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r="-342"/>
              </a:stretch>
            </a:blipFill>
          </p:spPr>
        </p:sp>
      </p:grpSp>
      <p:grpSp>
        <p:nvGrpSpPr>
          <p:cNvPr id="13" name="Group 13"/>
          <p:cNvGrpSpPr/>
          <p:nvPr/>
        </p:nvGrpSpPr>
        <p:grpSpPr>
          <a:xfrm>
            <a:off x="6819153" y="4248150"/>
            <a:ext cx="4649694" cy="3581400"/>
            <a:chOff x="0" y="0"/>
            <a:chExt cx="1259398" cy="970044"/>
          </a:xfrm>
        </p:grpSpPr>
        <p:sp>
          <p:nvSpPr>
            <p:cNvPr id="14" name="Freeform 14"/>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r="-342"/>
              </a:stretch>
            </a:blipFill>
          </p:spPr>
        </p:sp>
      </p:grpSp>
      <p:grpSp>
        <p:nvGrpSpPr>
          <p:cNvPr id="15" name="Group 15"/>
          <p:cNvGrpSpPr/>
          <p:nvPr/>
        </p:nvGrpSpPr>
        <p:grpSpPr>
          <a:xfrm>
            <a:off x="12572253" y="4248150"/>
            <a:ext cx="4649694" cy="3581400"/>
            <a:chOff x="0" y="0"/>
            <a:chExt cx="1259398" cy="970044"/>
          </a:xfrm>
        </p:grpSpPr>
        <p:sp>
          <p:nvSpPr>
            <p:cNvPr id="16" name="Freeform 16"/>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r="-342"/>
              </a:stretch>
            </a:blipFill>
          </p:spPr>
        </p:sp>
      </p:grpSp>
      <p:sp>
        <p:nvSpPr>
          <p:cNvPr id="17" name="TextBox 17"/>
          <p:cNvSpPr txBox="1"/>
          <p:nvPr/>
        </p:nvSpPr>
        <p:spPr>
          <a:xfrm>
            <a:off x="1021783" y="8273471"/>
            <a:ext cx="4738234" cy="665797"/>
          </a:xfrm>
          <a:prstGeom prst="rect">
            <a:avLst/>
          </a:prstGeom>
        </p:spPr>
        <p:txBody>
          <a:bodyPr lIns="0" tIns="0" rIns="0" bIns="0" rtlCol="0" anchor="t">
            <a:spAutoFit/>
          </a:bodyPr>
          <a:lstStyle/>
          <a:p>
            <a:pPr marL="0" lvl="0" indent="0" algn="ctr">
              <a:lnSpc>
                <a:spcPts val="2677"/>
              </a:lnSpc>
            </a:pPr>
            <a:r>
              <a:rPr lang="en-US" sz="1912" spc="-28">
                <a:solidFill>
                  <a:srgbClr val="000000"/>
                </a:solidFill>
                <a:latin typeface="Helvetica World"/>
                <a:ea typeface="Helvetica World"/>
                <a:cs typeface="Helvetica World"/>
                <a:sym typeface="Helvetica World"/>
              </a:rPr>
              <a:t>Giúp giáo viên theo dõi và cập nhật điểm số dễ dàng và nhanh chóng.</a:t>
            </a:r>
          </a:p>
        </p:txBody>
      </p:sp>
      <p:sp>
        <p:nvSpPr>
          <p:cNvPr id="18" name="TextBox 18"/>
          <p:cNvSpPr txBox="1"/>
          <p:nvPr/>
        </p:nvSpPr>
        <p:spPr>
          <a:xfrm>
            <a:off x="1041066" y="3381375"/>
            <a:ext cx="4699667"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Quản lý điểm</a:t>
            </a:r>
          </a:p>
        </p:txBody>
      </p:sp>
      <p:sp>
        <p:nvSpPr>
          <p:cNvPr id="19" name="TextBox 19"/>
          <p:cNvSpPr txBox="1"/>
          <p:nvPr/>
        </p:nvSpPr>
        <p:spPr>
          <a:xfrm>
            <a:off x="6773192" y="8273471"/>
            <a:ext cx="4741615" cy="665797"/>
          </a:xfrm>
          <a:prstGeom prst="rect">
            <a:avLst/>
          </a:prstGeom>
        </p:spPr>
        <p:txBody>
          <a:bodyPr lIns="0" tIns="0" rIns="0" bIns="0" rtlCol="0" anchor="t">
            <a:spAutoFit/>
          </a:bodyPr>
          <a:lstStyle/>
          <a:p>
            <a:pPr marL="0" lvl="0" indent="0" algn="ctr">
              <a:lnSpc>
                <a:spcPts val="2677"/>
              </a:lnSpc>
            </a:pPr>
            <a:r>
              <a:rPr lang="en-US" sz="1912" spc="-28">
                <a:solidFill>
                  <a:srgbClr val="000000"/>
                </a:solidFill>
                <a:latin typeface="Helvetica World"/>
                <a:ea typeface="Helvetica World"/>
                <a:cs typeface="Helvetica World"/>
                <a:sym typeface="Helvetica World"/>
              </a:rPr>
              <a:t>Cung cấp thông báo kịp thời về sự kiện và thông tin quan trọng cho người dùng.</a:t>
            </a:r>
          </a:p>
        </p:txBody>
      </p:sp>
      <p:sp>
        <p:nvSpPr>
          <p:cNvPr id="20" name="TextBox 20"/>
          <p:cNvSpPr txBox="1"/>
          <p:nvPr/>
        </p:nvSpPr>
        <p:spPr>
          <a:xfrm>
            <a:off x="6773192" y="3381375"/>
            <a:ext cx="4741615"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Thông báo nhanh</a:t>
            </a:r>
          </a:p>
        </p:txBody>
      </p:sp>
      <p:sp>
        <p:nvSpPr>
          <p:cNvPr id="21" name="TextBox 21"/>
          <p:cNvSpPr txBox="1"/>
          <p:nvPr/>
        </p:nvSpPr>
        <p:spPr>
          <a:xfrm>
            <a:off x="12551109" y="8272319"/>
            <a:ext cx="4691983" cy="665797"/>
          </a:xfrm>
          <a:prstGeom prst="rect">
            <a:avLst/>
          </a:prstGeom>
        </p:spPr>
        <p:txBody>
          <a:bodyPr lIns="0" tIns="0" rIns="0" bIns="0" rtlCol="0" anchor="t">
            <a:spAutoFit/>
          </a:bodyPr>
          <a:lstStyle/>
          <a:p>
            <a:pPr marL="0" lvl="0" indent="0" algn="ctr">
              <a:lnSpc>
                <a:spcPts val="2677"/>
              </a:lnSpc>
            </a:pPr>
            <a:r>
              <a:rPr lang="en-US" sz="1912" spc="-28">
                <a:solidFill>
                  <a:srgbClr val="000000"/>
                </a:solidFill>
                <a:latin typeface="Helvetica World"/>
                <a:ea typeface="Helvetica World"/>
                <a:cs typeface="Helvetica World"/>
                <a:sym typeface="Helvetica World"/>
              </a:rPr>
              <a:t>Tạo điều kiện thuận lợi cho giao tiếp giữa phụ huynh và giáo viên, tăng cường sự hợp tác.</a:t>
            </a:r>
          </a:p>
        </p:txBody>
      </p:sp>
      <p:sp>
        <p:nvSpPr>
          <p:cNvPr id="22" name="TextBox 22"/>
          <p:cNvSpPr txBox="1"/>
          <p:nvPr/>
        </p:nvSpPr>
        <p:spPr>
          <a:xfrm>
            <a:off x="12551109" y="3381375"/>
            <a:ext cx="4691983" cy="543561"/>
          </a:xfrm>
          <a:prstGeom prst="rect">
            <a:avLst/>
          </a:prstGeom>
        </p:spPr>
        <p:txBody>
          <a:bodyPr lIns="0" tIns="0" rIns="0" bIns="0" rtlCol="0" anchor="t">
            <a:spAutoFit/>
          </a:bodyPr>
          <a:lstStyle/>
          <a:p>
            <a:pPr marL="0" lvl="0" indent="0" algn="ctr">
              <a:lnSpc>
                <a:spcPts val="4180"/>
              </a:lnSpc>
            </a:pPr>
            <a:r>
              <a:rPr lang="en-US" sz="3800" spc="-95">
                <a:solidFill>
                  <a:srgbClr val="000000"/>
                </a:solidFill>
                <a:latin typeface="Georgia Pro Condensed"/>
                <a:ea typeface="Georgia Pro Condensed"/>
                <a:cs typeface="Georgia Pro Condensed"/>
                <a:sym typeface="Georgia Pro Condensed"/>
              </a:rPr>
              <a:t>Trao đổi hai chiều</a:t>
            </a:r>
          </a:p>
        </p:txBody>
      </p:sp>
      <p:sp>
        <p:nvSpPr>
          <p:cNvPr id="23" name="TextBox 23"/>
          <p:cNvSpPr txBox="1"/>
          <p:nvPr/>
        </p:nvSpPr>
        <p:spPr>
          <a:xfrm>
            <a:off x="666750" y="809625"/>
            <a:ext cx="16954500" cy="1069976"/>
          </a:xfrm>
          <a:prstGeom prst="rect">
            <a:avLst/>
          </a:prstGeom>
        </p:spPr>
        <p:txBody>
          <a:bodyPr lIns="0" tIns="0" rIns="0" bIns="0" rtlCol="0" anchor="t">
            <a:spAutoFit/>
          </a:bodyPr>
          <a:lstStyle/>
          <a:p>
            <a:pPr marL="0" lvl="0" indent="0" algn="ctr">
              <a:lnSpc>
                <a:spcPts val="8000"/>
              </a:lnSpc>
            </a:pPr>
            <a:r>
              <a:rPr lang="en-US" sz="8000" spc="-200">
                <a:solidFill>
                  <a:srgbClr val="000000"/>
                </a:solidFill>
                <a:latin typeface="Georgia Pro Condensed"/>
                <a:ea typeface="Georgia Pro Condensed"/>
                <a:cs typeface="Georgia Pro Condensed"/>
                <a:sym typeface="Georgia Pro Condensed"/>
              </a:rPr>
              <a:t>Tính năng nổi bật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25</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7" name="TextBox 7"/>
          <p:cNvSpPr txBox="1"/>
          <p:nvPr/>
        </p:nvSpPr>
        <p:spPr>
          <a:xfrm>
            <a:off x="1800225" y="1497806"/>
            <a:ext cx="13249275" cy="1277144"/>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Kết luận</a:t>
            </a:r>
          </a:p>
        </p:txBody>
      </p:sp>
      <p:grpSp>
        <p:nvGrpSpPr>
          <p:cNvPr id="9" name="Group 9"/>
          <p:cNvGrpSpPr/>
          <p:nvPr/>
        </p:nvGrpSpPr>
        <p:grpSpPr>
          <a:xfrm>
            <a:off x="1800225" y="5143500"/>
            <a:ext cx="4308497" cy="2225675"/>
            <a:chOff x="0" y="0"/>
            <a:chExt cx="5744662" cy="2967567"/>
          </a:xfrm>
        </p:grpSpPr>
        <p:sp>
          <p:nvSpPr>
            <p:cNvPr id="10" name="TextBox 10"/>
            <p:cNvSpPr txBox="1"/>
            <p:nvPr/>
          </p:nvSpPr>
          <p:spPr>
            <a:xfrm>
              <a:off x="0" y="0"/>
              <a:ext cx="5744662"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Hiện đại hóa</a:t>
              </a:r>
            </a:p>
          </p:txBody>
        </p:sp>
        <p:sp>
          <p:nvSpPr>
            <p:cNvPr id="11" name="TextBox 11"/>
            <p:cNvSpPr txBox="1"/>
            <p:nvPr/>
          </p:nvSpPr>
          <p:spPr>
            <a:xfrm>
              <a:off x="0" y="1060450"/>
              <a:ext cx="5744662" cy="1907117"/>
            </a:xfrm>
            <a:prstGeom prst="rect">
              <a:avLst/>
            </a:prstGeom>
          </p:spPr>
          <p:txBody>
            <a:bodyPr lIns="0" tIns="0" rIns="0" bIns="0" rtlCol="0" anchor="t">
              <a:spAutoFit/>
            </a:bodyPr>
            <a:lstStyle/>
            <a:p>
              <a:pPr marL="0" lvl="0" indent="0" algn="just">
                <a:lnSpc>
                  <a:spcPts val="2800"/>
                </a:lnSpc>
              </a:pPr>
              <a:r>
                <a:rPr lang="en-US" sz="2000" u="none" strike="noStrike" spc="-30" dirty="0" err="1">
                  <a:solidFill>
                    <a:srgbClr val="000000"/>
                  </a:solidFill>
                  <a:latin typeface="Helvetica World"/>
                  <a:ea typeface="Helvetica World"/>
                  <a:cs typeface="Helvetica World"/>
                  <a:sym typeface="Helvetica World"/>
                </a:rPr>
                <a:t>Phần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mềm</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sổ</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liên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lạc</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điện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tử</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cung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cấp</a:t>
              </a:r>
              <a:r>
                <a:rPr lang="en-US" sz="2000" u="none" strike="noStrike" spc="-30" dirty="0">
                  <a:solidFill>
                    <a:srgbClr val="000000"/>
                  </a:solidFill>
                  <a:latin typeface="Helvetica World"/>
                  <a:ea typeface="Helvetica World"/>
                  <a:cs typeface="Helvetica World"/>
                  <a:sym typeface="Helvetica World"/>
                </a:rPr>
                <a:t> </a:t>
              </a:r>
              <a:r>
                <a:rPr lang="en-US" sz="2000" b="1" u="none" strike="noStrike" spc="-30" dirty="0" err="1">
                  <a:solidFill>
                    <a:srgbClr val="000000"/>
                  </a:solidFill>
                  <a:latin typeface="Helvetica World Bold"/>
                  <a:ea typeface="Helvetica World Bold"/>
                  <a:cs typeface="Helvetica World Bold"/>
                  <a:sym typeface="Helvetica World Bold"/>
                </a:rPr>
                <a:t>giải</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pháp</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tối</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ưu</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cho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việc</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quản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lý</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tương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tác</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giữa</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nhà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trường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phụ</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huynh</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đem</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lại</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hiệu</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quả</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cao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hơn</a:t>
              </a:r>
              <a:r>
                <a:rPr lang="en-US" sz="2000" u="none" strike="noStrike" spc="-30" dirty="0">
                  <a:solidFill>
                    <a:srgbClr val="000000"/>
                  </a:solidFill>
                  <a:latin typeface="Helvetica World"/>
                  <a:ea typeface="Helvetica World"/>
                  <a:cs typeface="Helvetica World"/>
                  <a:sym typeface="Helvetica World"/>
                </a:rPr>
                <a:t>.</a:t>
              </a:r>
            </a:p>
          </p:txBody>
        </p:sp>
      </p:grpSp>
      <p:grpSp>
        <p:nvGrpSpPr>
          <p:cNvPr id="12" name="Group 12"/>
          <p:cNvGrpSpPr/>
          <p:nvPr/>
        </p:nvGrpSpPr>
        <p:grpSpPr>
          <a:xfrm>
            <a:off x="7291388" y="5143500"/>
            <a:ext cx="4010025" cy="2606675"/>
            <a:chOff x="0" y="0"/>
            <a:chExt cx="5346700" cy="3475567"/>
          </a:xfrm>
        </p:grpSpPr>
        <p:sp>
          <p:nvSpPr>
            <p:cNvPr id="13" name="TextBox 13"/>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Tăng cường kết nối</a:t>
              </a:r>
            </a:p>
          </p:txBody>
        </p:sp>
        <p:sp>
          <p:nvSpPr>
            <p:cNvPr id="14" name="TextBox 14"/>
            <p:cNvSpPr txBox="1"/>
            <p:nvPr/>
          </p:nvSpPr>
          <p:spPr>
            <a:xfrm>
              <a:off x="0" y="1060450"/>
              <a:ext cx="5346700" cy="2415117"/>
            </a:xfrm>
            <a:prstGeom prst="rect">
              <a:avLst/>
            </a:prstGeom>
          </p:spPr>
          <p:txBody>
            <a:bodyPr lIns="0" tIns="0" rIns="0" bIns="0" rtlCol="0" anchor="t">
              <a:spAutoFit/>
            </a:bodyPr>
            <a:lstStyle/>
            <a:p>
              <a:pPr marL="0" lvl="0" indent="0" algn="just">
                <a:lnSpc>
                  <a:spcPts val="2800"/>
                </a:lnSpc>
              </a:pPr>
              <a:r>
                <a:rPr lang="en-US" sz="2000" u="none" strike="noStrike" spc="-30" dirty="0">
                  <a:solidFill>
                    <a:srgbClr val="000000"/>
                  </a:solidFill>
                  <a:latin typeface="Helvetica World"/>
                  <a:ea typeface="Helvetica World"/>
                  <a:cs typeface="Helvetica World"/>
                  <a:sym typeface="Helvetica World"/>
                </a:rPr>
                <a:t>Công </a:t>
              </a:r>
              <a:r>
                <a:rPr lang="en-US" sz="2000" u="none" strike="noStrike" spc="-30" dirty="0" err="1">
                  <a:solidFill>
                    <a:srgbClr val="000000"/>
                  </a:solidFill>
                  <a:latin typeface="Helvetica World"/>
                  <a:ea typeface="Helvetica World"/>
                  <a:cs typeface="Helvetica World"/>
                  <a:sym typeface="Helvetica World"/>
                </a:rPr>
                <a:t>nghệ</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giúp</a:t>
              </a:r>
              <a:r>
                <a:rPr lang="en-US" sz="2000" u="none" strike="noStrike" spc="-30" dirty="0">
                  <a:solidFill>
                    <a:srgbClr val="000000"/>
                  </a:solidFill>
                  <a:latin typeface="Helvetica World"/>
                  <a:ea typeface="Helvetica World"/>
                  <a:cs typeface="Helvetica World"/>
                  <a:sym typeface="Helvetica World"/>
                </a:rPr>
                <a:t> </a:t>
              </a:r>
              <a:r>
                <a:rPr lang="en-US" sz="2000" b="1" u="none" strike="noStrike" spc="-30" dirty="0" err="1">
                  <a:solidFill>
                    <a:srgbClr val="000000"/>
                  </a:solidFill>
                  <a:latin typeface="Helvetica World Bold"/>
                  <a:ea typeface="Helvetica World Bold"/>
                  <a:cs typeface="Helvetica World Bold"/>
                  <a:sym typeface="Helvetica World Bold"/>
                </a:rPr>
                <a:t>tăng</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cường</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kết</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nối</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giữa</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giáo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viên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phụ</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huynh</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tạo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môi</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trường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giao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tiếp</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thân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thiện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đồng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thời</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nâng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cao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sự</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tham</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gia</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của</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phụ</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huynh</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trong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quá</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trình</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giáo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dục</a:t>
              </a:r>
              <a:r>
                <a:rPr lang="en-US" sz="2000" u="none" strike="noStrike" spc="-30" dirty="0">
                  <a:solidFill>
                    <a:srgbClr val="000000"/>
                  </a:solidFill>
                  <a:latin typeface="Helvetica World"/>
                  <a:ea typeface="Helvetica World"/>
                  <a:cs typeface="Helvetica World"/>
                  <a:sym typeface="Helvetica World"/>
                </a:rPr>
                <a:t>.</a:t>
              </a:r>
            </a:p>
          </p:txBody>
        </p:sp>
      </p:grpSp>
      <p:grpSp>
        <p:nvGrpSpPr>
          <p:cNvPr id="15" name="Group 15"/>
          <p:cNvGrpSpPr/>
          <p:nvPr/>
        </p:nvGrpSpPr>
        <p:grpSpPr>
          <a:xfrm>
            <a:off x="12172950" y="5143500"/>
            <a:ext cx="4010025" cy="2606675"/>
            <a:chOff x="0" y="0"/>
            <a:chExt cx="5346700" cy="3475567"/>
          </a:xfrm>
        </p:grpSpPr>
        <p:sp>
          <p:nvSpPr>
            <p:cNvPr id="16" name="TextBox 16"/>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Giảm tải thủ công</a:t>
              </a:r>
            </a:p>
          </p:txBody>
        </p:sp>
        <p:sp>
          <p:nvSpPr>
            <p:cNvPr id="17" name="TextBox 17"/>
            <p:cNvSpPr txBox="1"/>
            <p:nvPr/>
          </p:nvSpPr>
          <p:spPr>
            <a:xfrm>
              <a:off x="0" y="1060450"/>
              <a:ext cx="5346700" cy="2415117"/>
            </a:xfrm>
            <a:prstGeom prst="rect">
              <a:avLst/>
            </a:prstGeom>
          </p:spPr>
          <p:txBody>
            <a:bodyPr lIns="0" tIns="0" rIns="0" bIns="0" rtlCol="0" anchor="t">
              <a:spAutoFit/>
            </a:bodyPr>
            <a:lstStyle/>
            <a:p>
              <a:pPr marL="0" lvl="0" indent="0" algn="just">
                <a:lnSpc>
                  <a:spcPts val="2800"/>
                </a:lnSpc>
              </a:pPr>
              <a:r>
                <a:rPr lang="en-US" sz="2000" u="none" strike="noStrike" spc="-30" dirty="0" err="1">
                  <a:solidFill>
                    <a:srgbClr val="000000"/>
                  </a:solidFill>
                  <a:latin typeface="Helvetica World"/>
                  <a:ea typeface="Helvetica World"/>
                  <a:cs typeface="Helvetica World"/>
                  <a:sym typeface="Helvetica World"/>
                </a:rPr>
                <a:t>Phần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mềm</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giúp</a:t>
              </a:r>
              <a:r>
                <a:rPr lang="en-US" sz="2000" u="none" strike="noStrike" spc="-30" dirty="0">
                  <a:solidFill>
                    <a:srgbClr val="000000"/>
                  </a:solidFill>
                  <a:latin typeface="Helvetica World"/>
                  <a:ea typeface="Helvetica World"/>
                  <a:cs typeface="Helvetica World"/>
                  <a:sym typeface="Helvetica World"/>
                </a:rPr>
                <a:t> </a:t>
              </a:r>
              <a:r>
                <a:rPr lang="en-US" sz="2000" b="1" u="none" strike="noStrike" spc="-30" dirty="0" err="1">
                  <a:solidFill>
                    <a:srgbClr val="000000"/>
                  </a:solidFill>
                  <a:latin typeface="Helvetica World Bold"/>
                  <a:ea typeface="Helvetica World Bold"/>
                  <a:cs typeface="Helvetica World Bold"/>
                  <a:sym typeface="Helvetica World Bold"/>
                </a:rPr>
                <a:t>giảm</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thiểu</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thủ</a:t>
              </a:r>
              <a:r>
                <a:rPr lang="en-US" sz="2000" b="1" u="none" strike="noStrike" spc="-30" dirty="0">
                  <a:solidFill>
                    <a:srgbClr val="000000"/>
                  </a:solidFill>
                  <a:latin typeface="Helvetica World Bold"/>
                  <a:ea typeface="Helvetica World Bold"/>
                  <a:cs typeface="Helvetica World Bold"/>
                  <a:sym typeface="Helvetica World Bold"/>
                </a:rPr>
                <a:t> </a:t>
              </a:r>
              <a:r>
                <a:rPr lang="en-US" sz="2000" b="1" u="none" strike="noStrike" spc="-30" dirty="0" err="1">
                  <a:solidFill>
                    <a:srgbClr val="000000"/>
                  </a:solidFill>
                  <a:latin typeface="Helvetica World Bold"/>
                  <a:ea typeface="Helvetica World Bold"/>
                  <a:cs typeface="Helvetica World Bold"/>
                  <a:sym typeface="Helvetica World Bold"/>
                </a:rPr>
                <a:t>công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tiết</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kiệm</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thời</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gian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cho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giáo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viên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phụ</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huynh</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từ</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đó</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nâng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cao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hiệu</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suất</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và</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hiệu</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quả</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quản</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lý</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trong</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giáo</a:t>
              </a:r>
              <a:r>
                <a:rPr lang="en-US" sz="2000" u="none" strike="noStrike" spc="-30" dirty="0">
                  <a:solidFill>
                    <a:srgbClr val="000000"/>
                  </a:solidFill>
                  <a:latin typeface="Helvetica World"/>
                  <a:ea typeface="Helvetica World"/>
                  <a:cs typeface="Helvetica World"/>
                  <a:sym typeface="Helvetica World"/>
                </a:rPr>
                <a:t> </a:t>
              </a:r>
              <a:r>
                <a:rPr lang="en-US" sz="2000" u="none" strike="noStrike" spc="-30" dirty="0" err="1">
                  <a:solidFill>
                    <a:srgbClr val="000000"/>
                  </a:solidFill>
                  <a:latin typeface="Helvetica World"/>
                  <a:ea typeface="Helvetica World"/>
                  <a:cs typeface="Helvetica World"/>
                  <a:sym typeface="Helvetica World"/>
                </a:rPr>
                <a:t>dục</a:t>
              </a:r>
              <a:r>
                <a:rPr lang="en-US" sz="2000" u="none" strike="noStrike" spc="-30" dirty="0">
                  <a:solidFill>
                    <a:srgbClr val="000000"/>
                  </a:solidFill>
                  <a:latin typeface="Helvetica World"/>
                  <a:ea typeface="Helvetica World"/>
                  <a:cs typeface="Helvetica World"/>
                  <a:sym typeface="Helvetica World"/>
                </a:rPr>
                <a:t>.</a:t>
              </a:r>
            </a:p>
          </p:txBody>
        </p:sp>
      </p:grpSp>
      <p:sp>
        <p:nvSpPr>
          <p:cNvPr id="18" name="Freeform 18"/>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58125" cy="10287000"/>
            <a:chOff x="0" y="0"/>
            <a:chExt cx="2069630" cy="2709333"/>
          </a:xfrm>
        </p:grpSpPr>
        <p:sp>
          <p:nvSpPr>
            <p:cNvPr id="3" name="Freeform 3"/>
            <p:cNvSpPr/>
            <p:nvPr/>
          </p:nvSpPr>
          <p:spPr>
            <a:xfrm>
              <a:off x="0" y="0"/>
              <a:ext cx="2069630" cy="2709333"/>
            </a:xfrm>
            <a:custGeom>
              <a:avLst/>
              <a:gdLst/>
              <a:ahLst/>
              <a:cxnLst/>
              <a:rect l="l" t="t" r="r" b="b"/>
              <a:pathLst>
                <a:path w="2069630" h="2709333">
                  <a:moveTo>
                    <a:pt x="0" y="0"/>
                  </a:moveTo>
                  <a:lnTo>
                    <a:pt x="2069630" y="0"/>
                  </a:lnTo>
                  <a:lnTo>
                    <a:pt x="2069630" y="2709333"/>
                  </a:lnTo>
                  <a:lnTo>
                    <a:pt x="0" y="2709333"/>
                  </a:lnTo>
                  <a:close/>
                </a:path>
              </a:pathLst>
            </a:custGeom>
            <a:solidFill>
              <a:srgbClr val="66A7CA"/>
            </a:solidFill>
            <a:ln cap="sq">
              <a:noFill/>
              <a:prstDash val="solid"/>
              <a:miter/>
            </a:ln>
          </p:spPr>
        </p:sp>
        <p:sp>
          <p:nvSpPr>
            <p:cNvPr id="4" name="TextBox 4"/>
            <p:cNvSpPr txBox="1"/>
            <p:nvPr/>
          </p:nvSpPr>
          <p:spPr>
            <a:xfrm>
              <a:off x="0" y="-57150"/>
              <a:ext cx="2069630" cy="2766483"/>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666750" y="809625"/>
            <a:ext cx="5448300" cy="2079626"/>
          </a:xfrm>
          <a:prstGeom prst="rect">
            <a:avLst/>
          </a:prstGeom>
        </p:spPr>
        <p:txBody>
          <a:bodyPr lIns="0" tIns="0" rIns="0" bIns="0" rtlCol="0" anchor="t">
            <a:spAutoFit/>
          </a:bodyPr>
          <a:lstStyle/>
          <a:p>
            <a:pPr marL="0" lvl="0" indent="0" algn="l">
              <a:lnSpc>
                <a:spcPts val="8000"/>
              </a:lnSpc>
            </a:pPr>
            <a:r>
              <a:rPr lang="en-US" sz="8000">
                <a:solidFill>
                  <a:srgbClr val="FFFFFF"/>
                </a:solidFill>
                <a:latin typeface="Georgia Pro Condensed"/>
                <a:ea typeface="Georgia Pro Condensed"/>
                <a:cs typeface="Georgia Pro Condensed"/>
                <a:sym typeface="Georgia Pro Condensed"/>
              </a:rPr>
              <a:t>Hạn chế hiện tại</a:t>
            </a:r>
          </a:p>
        </p:txBody>
      </p:sp>
      <p:sp>
        <p:nvSpPr>
          <p:cNvPr id="6" name="TextBox 6"/>
          <p:cNvSpPr txBox="1"/>
          <p:nvPr/>
        </p:nvSpPr>
        <p:spPr>
          <a:xfrm>
            <a:off x="9296400" y="65722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id="7" name="TextBox 7"/>
          <p:cNvSpPr txBox="1"/>
          <p:nvPr/>
        </p:nvSpPr>
        <p:spPr>
          <a:xfrm>
            <a:off x="9296400" y="513397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sp>
        <p:nvSpPr>
          <p:cNvPr id="8" name="Freeform 8"/>
          <p:cNvSpPr/>
          <p:nvPr/>
        </p:nvSpPr>
        <p:spPr>
          <a:xfrm>
            <a:off x="708153" y="7606302"/>
            <a:ext cx="2112604" cy="1859092"/>
          </a:xfrm>
          <a:custGeom>
            <a:avLst/>
            <a:gdLst/>
            <a:ahLst/>
            <a:cxnLst/>
            <a:rect l="l" t="t" r="r" b="b"/>
            <a:pathLst>
              <a:path w="2112604" h="1859092">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734675" y="659606"/>
            <a:ext cx="6886575" cy="2187585"/>
            <a:chOff x="0" y="-9525"/>
            <a:chExt cx="9182100" cy="2916779"/>
          </a:xfrm>
        </p:grpSpPr>
        <p:sp>
          <p:nvSpPr>
            <p:cNvPr id="10" name="TextBox 10"/>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spc="-44">
                  <a:solidFill>
                    <a:srgbClr val="000000"/>
                  </a:solidFill>
                  <a:latin typeface="Helvetica World Bold"/>
                  <a:ea typeface="Helvetica World Bold"/>
                  <a:cs typeface="Helvetica World Bold"/>
                  <a:sym typeface="Helvetica World Bold"/>
                </a:rPr>
                <a:t>Tính năng</a:t>
              </a:r>
            </a:p>
          </p:txBody>
        </p:sp>
        <p:sp>
          <p:nvSpPr>
            <p:cNvPr id="11" name="TextBox 11"/>
            <p:cNvSpPr txBox="1"/>
            <p:nvPr/>
          </p:nvSpPr>
          <p:spPr>
            <a:xfrm>
              <a:off x="0" y="1295189"/>
              <a:ext cx="9182100" cy="1612065"/>
            </a:xfrm>
            <a:prstGeom prst="rect">
              <a:avLst/>
            </a:prstGeom>
          </p:spPr>
          <p:txBody>
            <a:bodyPr lIns="0" tIns="0" rIns="0" bIns="0" rtlCol="0" anchor="t">
              <a:spAutoFit/>
            </a:bodyPr>
            <a:lstStyle/>
            <a:p>
              <a:pPr marL="0" lvl="0" indent="0" algn="just">
                <a:lnSpc>
                  <a:spcPts val="3249"/>
                </a:lnSpc>
                <a:spcBef>
                  <a:spcPct val="0"/>
                </a:spcBef>
              </a:pPr>
              <a:r>
                <a:rPr lang="en-US" sz="2499" spc="-37" dirty="0" err="1">
                  <a:solidFill>
                    <a:srgbClr val="000000"/>
                  </a:solidFill>
                  <a:latin typeface="Helvetica World"/>
                  <a:ea typeface="Helvetica World"/>
                  <a:cs typeface="Helvetica World"/>
                  <a:sym typeface="Helvetica World"/>
                </a:rPr>
                <a:t>Hiện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tại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phần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mềm</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mới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chỉ</a:t>
              </a:r>
              <a:r>
                <a:rPr lang="en-US" sz="2499" spc="-37" dirty="0">
                  <a:solidFill>
                    <a:srgbClr val="000000"/>
                  </a:solidFill>
                  <a:latin typeface="Helvetica World"/>
                  <a:ea typeface="Helvetica World"/>
                  <a:cs typeface="Helvetica World"/>
                  <a:sym typeface="Helvetica World"/>
                </a:rPr>
                <a:t> </a:t>
              </a:r>
              <a:r>
                <a:rPr lang="en-US" sz="2499" b="1" spc="-37" dirty="0" err="1">
                  <a:solidFill>
                    <a:srgbClr val="000000"/>
                  </a:solidFill>
                  <a:latin typeface="Helvetica World Bold"/>
                  <a:ea typeface="Helvetica World Bold"/>
                  <a:cs typeface="Helvetica World Bold"/>
                  <a:sym typeface="Helvetica World Bold"/>
                </a:rPr>
                <a:t>cung</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cấp</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những</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tính</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năng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cơ</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bản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chưa</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đáp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ứng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được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nhu</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cầu</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phong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phú</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của</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người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dùng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trong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quản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lý</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giáo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dục</a:t>
              </a:r>
              <a:r>
                <a:rPr lang="en-US" sz="2499" spc="-37" dirty="0">
                  <a:solidFill>
                    <a:srgbClr val="000000"/>
                  </a:solidFill>
                  <a:latin typeface="Helvetica World"/>
                  <a:ea typeface="Helvetica World"/>
                  <a:cs typeface="Helvetica World"/>
                  <a:sym typeface="Helvetica World"/>
                </a:rPr>
                <a:t>.</a:t>
              </a:r>
            </a:p>
          </p:txBody>
        </p:sp>
      </p:grpSp>
      <p:grpSp>
        <p:nvGrpSpPr>
          <p:cNvPr id="12" name="Group 12"/>
          <p:cNvGrpSpPr/>
          <p:nvPr/>
        </p:nvGrpSpPr>
        <p:grpSpPr>
          <a:xfrm>
            <a:off x="10734675" y="5143500"/>
            <a:ext cx="6886575" cy="2218373"/>
            <a:chOff x="0" y="0"/>
            <a:chExt cx="9182100" cy="2957830"/>
          </a:xfrm>
        </p:grpSpPr>
        <p:sp>
          <p:nvSpPr>
            <p:cNvPr id="13" name="TextBox 13"/>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spc="-44">
                  <a:solidFill>
                    <a:srgbClr val="000000"/>
                  </a:solidFill>
                  <a:latin typeface="Helvetica World Bold"/>
                  <a:ea typeface="Helvetica World Bold"/>
                  <a:cs typeface="Helvetica World Bold"/>
                  <a:sym typeface="Helvetica World Bold"/>
                </a:rPr>
                <a:t>Mô phỏng</a:t>
              </a:r>
            </a:p>
          </p:txBody>
        </p:sp>
        <p:sp>
          <p:nvSpPr>
            <p:cNvPr id="14" name="TextBox 14"/>
            <p:cNvSpPr txBox="1"/>
            <p:nvPr/>
          </p:nvSpPr>
          <p:spPr>
            <a:xfrm>
              <a:off x="0" y="1295189"/>
              <a:ext cx="9182100" cy="1662642"/>
            </a:xfrm>
            <a:prstGeom prst="rect">
              <a:avLst/>
            </a:prstGeom>
          </p:spPr>
          <p:txBody>
            <a:bodyPr lIns="0" tIns="0" rIns="0" bIns="0" rtlCol="0" anchor="t">
              <a:spAutoFit/>
            </a:bodyPr>
            <a:lstStyle/>
            <a:p>
              <a:pPr marL="0" lvl="0" indent="0" algn="just">
                <a:lnSpc>
                  <a:spcPts val="3249"/>
                </a:lnSpc>
                <a:spcBef>
                  <a:spcPct val="0"/>
                </a:spcBef>
              </a:pPr>
              <a:r>
                <a:rPr lang="en-US" sz="2499" spc="-37" dirty="0" err="1">
                  <a:solidFill>
                    <a:srgbClr val="000000"/>
                  </a:solidFill>
                  <a:latin typeface="Helvetica World"/>
                  <a:ea typeface="Helvetica World"/>
                  <a:cs typeface="Helvetica World"/>
                  <a:sym typeface="Helvetica World"/>
                </a:rPr>
                <a:t>Phần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mềm</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vẫn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đang</a:t>
              </a:r>
              <a:r>
                <a:rPr lang="en-US" sz="2499" spc="-37" dirty="0">
                  <a:solidFill>
                    <a:srgbClr val="000000"/>
                  </a:solidFill>
                  <a:latin typeface="Helvetica World"/>
                  <a:ea typeface="Helvetica World"/>
                  <a:cs typeface="Helvetica World"/>
                  <a:sym typeface="Helvetica World"/>
                </a:rPr>
                <a:t> </a:t>
              </a:r>
              <a:r>
                <a:rPr lang="en-US" sz="2499" b="1" spc="-37" dirty="0" err="1">
                  <a:solidFill>
                    <a:srgbClr val="000000"/>
                  </a:solidFill>
                  <a:latin typeface="Helvetica World Bold"/>
                  <a:ea typeface="Helvetica World Bold"/>
                  <a:cs typeface="Helvetica World Bold"/>
                  <a:sym typeface="Helvetica World Bold"/>
                </a:rPr>
                <a:t>dừng</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lại</a:t>
              </a:r>
              <a:r>
                <a:rPr lang="en-US" sz="2499" b="1" spc="-37" dirty="0">
                  <a:solidFill>
                    <a:srgbClr val="000000"/>
                  </a:solidFill>
                  <a:latin typeface="Helvetica World Bold"/>
                  <a:ea typeface="Helvetica World Bold"/>
                  <a:cs typeface="Helvetica World Bold"/>
                  <a:sym typeface="Helvetica World Bold"/>
                </a:rPr>
                <a:t> ở </a:t>
              </a:r>
              <a:r>
                <a:rPr lang="en-US" sz="2499" b="1" spc="-37" dirty="0" err="1">
                  <a:solidFill>
                    <a:srgbClr val="000000"/>
                  </a:solidFill>
                  <a:latin typeface="Helvetica World Bold"/>
                  <a:ea typeface="Helvetica World Bold"/>
                  <a:cs typeface="Helvetica World Bold"/>
                  <a:sym typeface="Helvetica World Bold"/>
                </a:rPr>
                <a:t>mức</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mô</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phỏng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chưa</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phát</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triển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các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giải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pháp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thực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tiễn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để</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giải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quyết</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các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vấn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đề</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trong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giáo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dục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hiện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đại</a:t>
              </a:r>
              <a:r>
                <a:rPr lang="en-US" sz="2499" spc="-37" dirty="0">
                  <a:solidFill>
                    <a:srgbClr val="000000"/>
                  </a:solidFill>
                  <a:latin typeface="Helvetica World"/>
                  <a:ea typeface="Helvetica World"/>
                  <a:cs typeface="Helvetica World"/>
                  <a:sym typeface="Helvetica World"/>
                </a:rPr>
                <a:t>.</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58125" cy="10287000"/>
            <a:chOff x="0" y="0"/>
            <a:chExt cx="2069630" cy="2709333"/>
          </a:xfrm>
        </p:grpSpPr>
        <p:sp>
          <p:nvSpPr>
            <p:cNvPr id="3" name="Freeform 3"/>
            <p:cNvSpPr/>
            <p:nvPr/>
          </p:nvSpPr>
          <p:spPr>
            <a:xfrm>
              <a:off x="0" y="0"/>
              <a:ext cx="2069630" cy="2709333"/>
            </a:xfrm>
            <a:custGeom>
              <a:avLst/>
              <a:gdLst/>
              <a:ahLst/>
              <a:cxnLst/>
              <a:rect l="l" t="t" r="r" b="b"/>
              <a:pathLst>
                <a:path w="2069630" h="2709333">
                  <a:moveTo>
                    <a:pt x="0" y="0"/>
                  </a:moveTo>
                  <a:lnTo>
                    <a:pt x="2069630" y="0"/>
                  </a:lnTo>
                  <a:lnTo>
                    <a:pt x="2069630" y="2709333"/>
                  </a:lnTo>
                  <a:lnTo>
                    <a:pt x="0" y="2709333"/>
                  </a:lnTo>
                  <a:close/>
                </a:path>
              </a:pathLst>
            </a:custGeom>
            <a:solidFill>
              <a:srgbClr val="66A7CA"/>
            </a:solidFill>
            <a:ln cap="sq">
              <a:noFill/>
              <a:prstDash val="solid"/>
              <a:miter/>
            </a:ln>
          </p:spPr>
        </p:sp>
        <p:sp>
          <p:nvSpPr>
            <p:cNvPr id="4" name="TextBox 4"/>
            <p:cNvSpPr txBox="1"/>
            <p:nvPr/>
          </p:nvSpPr>
          <p:spPr>
            <a:xfrm>
              <a:off x="0" y="-57150"/>
              <a:ext cx="2069630" cy="2766483"/>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666750" y="809625"/>
            <a:ext cx="5448300" cy="3089276"/>
          </a:xfrm>
          <a:prstGeom prst="rect">
            <a:avLst/>
          </a:prstGeom>
        </p:spPr>
        <p:txBody>
          <a:bodyPr lIns="0" tIns="0" rIns="0" bIns="0" rtlCol="0" anchor="t">
            <a:spAutoFit/>
          </a:bodyPr>
          <a:lstStyle/>
          <a:p>
            <a:pPr marL="0" lvl="0" indent="0" algn="l">
              <a:lnSpc>
                <a:spcPts val="8000"/>
              </a:lnSpc>
            </a:pPr>
            <a:r>
              <a:rPr lang="en-US" sz="8000">
                <a:solidFill>
                  <a:srgbClr val="FFFFFF"/>
                </a:solidFill>
                <a:latin typeface="Georgia Pro Condensed"/>
                <a:ea typeface="Georgia Pro Condensed"/>
                <a:cs typeface="Georgia Pro Condensed"/>
                <a:sym typeface="Georgia Pro Condensed"/>
              </a:rPr>
              <a:t>Hướng phát triển phần mềm</a:t>
            </a:r>
          </a:p>
        </p:txBody>
      </p:sp>
      <p:sp>
        <p:nvSpPr>
          <p:cNvPr id="6" name="TextBox 6"/>
          <p:cNvSpPr txBox="1"/>
          <p:nvPr/>
        </p:nvSpPr>
        <p:spPr>
          <a:xfrm>
            <a:off x="9296400" y="65722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id="7" name="TextBox 7"/>
          <p:cNvSpPr txBox="1"/>
          <p:nvPr/>
        </p:nvSpPr>
        <p:spPr>
          <a:xfrm>
            <a:off x="9296400" y="513397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sp>
        <p:nvSpPr>
          <p:cNvPr id="8" name="Freeform 8"/>
          <p:cNvSpPr/>
          <p:nvPr/>
        </p:nvSpPr>
        <p:spPr>
          <a:xfrm>
            <a:off x="708153" y="7606302"/>
            <a:ext cx="2112604" cy="1859092"/>
          </a:xfrm>
          <a:custGeom>
            <a:avLst/>
            <a:gdLst/>
            <a:ahLst/>
            <a:cxnLst/>
            <a:rect l="l" t="t" r="r" b="b"/>
            <a:pathLst>
              <a:path w="2112604" h="1859092">
                <a:moveTo>
                  <a:pt x="0" y="0"/>
                </a:moveTo>
                <a:lnTo>
                  <a:pt x="2112604" y="0"/>
                </a:lnTo>
                <a:lnTo>
                  <a:pt x="2112604"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734675" y="666750"/>
            <a:ext cx="6886575" cy="2218373"/>
            <a:chOff x="0" y="0"/>
            <a:chExt cx="9182100" cy="2957830"/>
          </a:xfrm>
        </p:grpSpPr>
        <p:sp>
          <p:nvSpPr>
            <p:cNvPr id="10" name="TextBox 10"/>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spc="-44">
                  <a:solidFill>
                    <a:srgbClr val="000000"/>
                  </a:solidFill>
                  <a:latin typeface="Helvetica World Bold"/>
                  <a:ea typeface="Helvetica World Bold"/>
                  <a:cs typeface="Helvetica World Bold"/>
                  <a:sym typeface="Helvetica World Bold"/>
                </a:rPr>
                <a:t>Ứng dụng di động</a:t>
              </a:r>
            </a:p>
          </p:txBody>
        </p:sp>
        <p:sp>
          <p:nvSpPr>
            <p:cNvPr id="11" name="TextBox 11"/>
            <p:cNvSpPr txBox="1"/>
            <p:nvPr/>
          </p:nvSpPr>
          <p:spPr>
            <a:xfrm>
              <a:off x="0" y="1295189"/>
              <a:ext cx="9182100" cy="1662642"/>
            </a:xfrm>
            <a:prstGeom prst="rect">
              <a:avLst/>
            </a:prstGeom>
          </p:spPr>
          <p:txBody>
            <a:bodyPr lIns="0" tIns="0" rIns="0" bIns="0" rtlCol="0" anchor="t">
              <a:spAutoFit/>
            </a:bodyPr>
            <a:lstStyle/>
            <a:p>
              <a:pPr marL="0" lvl="0" indent="0" algn="just">
                <a:lnSpc>
                  <a:spcPts val="3249"/>
                </a:lnSpc>
                <a:spcBef>
                  <a:spcPct val="0"/>
                </a:spcBef>
              </a:pPr>
              <a:r>
                <a:rPr lang="en-US" sz="2499" spc="-37" dirty="0" err="1">
                  <a:solidFill>
                    <a:srgbClr val="000000"/>
                  </a:solidFill>
                  <a:latin typeface="Helvetica World"/>
                  <a:ea typeface="Helvetica World"/>
                  <a:cs typeface="Helvetica World"/>
                  <a:sym typeface="Helvetica World"/>
                </a:rPr>
                <a:t>Phát</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triển</a:t>
              </a:r>
              <a:r>
                <a:rPr lang="en-US" sz="2499" spc="-37" dirty="0">
                  <a:solidFill>
                    <a:srgbClr val="000000"/>
                  </a:solidFill>
                  <a:latin typeface="Helvetica World"/>
                  <a:ea typeface="Helvetica World"/>
                  <a:cs typeface="Helvetica World"/>
                  <a:sym typeface="Helvetica World"/>
                </a:rPr>
                <a:t> </a:t>
              </a:r>
              <a:r>
                <a:rPr lang="en-US" sz="2499" b="1" spc="-37" dirty="0" err="1">
                  <a:solidFill>
                    <a:srgbClr val="000000"/>
                  </a:solidFill>
                  <a:latin typeface="Helvetica World Bold"/>
                  <a:ea typeface="Helvetica World Bold"/>
                  <a:cs typeface="Helvetica World Bold"/>
                  <a:sym typeface="Helvetica World Bold"/>
                </a:rPr>
                <a:t>ứng</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dụng</a:t>
              </a:r>
              <a:r>
                <a:rPr lang="en-US" sz="2499" b="1" spc="-37" dirty="0">
                  <a:solidFill>
                    <a:srgbClr val="000000"/>
                  </a:solidFill>
                  <a:latin typeface="Helvetica World Bold"/>
                  <a:ea typeface="Helvetica World Bold"/>
                  <a:cs typeface="Helvetica World Bold"/>
                  <a:sym typeface="Helvetica World Bold"/>
                </a:rPr>
                <a:t> di </a:t>
              </a:r>
              <a:r>
                <a:rPr lang="en-US" sz="2499" b="1" spc="-37" dirty="0" err="1">
                  <a:solidFill>
                    <a:srgbClr val="000000"/>
                  </a:solidFill>
                  <a:latin typeface="Helvetica World Bold"/>
                  <a:ea typeface="Helvetica World Bold"/>
                  <a:cs typeface="Helvetica World Bold"/>
                  <a:sym typeface="Helvetica World Bold"/>
                </a:rPr>
                <a:t>động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cho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phần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mềm</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sổ</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liên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lạc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điện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tử</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sẽ</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giúp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phụ</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huynh</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và</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giáo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viên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dễ</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dàng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truy</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cập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thông</a:t>
              </a:r>
              <a:r>
                <a:rPr lang="en-US" sz="2499" spc="-37" dirty="0">
                  <a:solidFill>
                    <a:srgbClr val="000000"/>
                  </a:solidFill>
                  <a:latin typeface="Helvetica World"/>
                  <a:ea typeface="Helvetica World"/>
                  <a:cs typeface="Helvetica World"/>
                  <a:sym typeface="Helvetica World"/>
                </a:rPr>
                <a:t> tin </a:t>
              </a:r>
              <a:r>
                <a:rPr lang="en-US" sz="2499" spc="-37" dirty="0" err="1">
                  <a:solidFill>
                    <a:srgbClr val="000000"/>
                  </a:solidFill>
                  <a:latin typeface="Helvetica World"/>
                  <a:ea typeface="Helvetica World"/>
                  <a:cs typeface="Helvetica World"/>
                  <a:sym typeface="Helvetica World"/>
                </a:rPr>
                <a:t>bất</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cứ</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lúc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nào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và</a:t>
              </a:r>
              <a:r>
                <a:rPr lang="en-US" sz="2499" spc="-37" dirty="0">
                  <a:solidFill>
                    <a:srgbClr val="000000"/>
                  </a:solidFill>
                  <a:latin typeface="Helvetica World"/>
                  <a:ea typeface="Helvetica World"/>
                  <a:cs typeface="Helvetica World"/>
                  <a:sym typeface="Helvetica World"/>
                </a:rPr>
                <a:t> ở </a:t>
              </a:r>
              <a:r>
                <a:rPr lang="en-US" sz="2499" spc="-37" dirty="0" err="1">
                  <a:solidFill>
                    <a:srgbClr val="000000"/>
                  </a:solidFill>
                  <a:latin typeface="Helvetica World"/>
                  <a:ea typeface="Helvetica World"/>
                  <a:cs typeface="Helvetica World"/>
                  <a:sym typeface="Helvetica World"/>
                </a:rPr>
                <a:t>đâu</a:t>
              </a:r>
              <a:r>
                <a:rPr lang="en-US" sz="2499" spc="-37" dirty="0">
                  <a:solidFill>
                    <a:srgbClr val="000000"/>
                  </a:solidFill>
                  <a:latin typeface="Helvetica World"/>
                  <a:ea typeface="Helvetica World"/>
                  <a:cs typeface="Helvetica World"/>
                  <a:sym typeface="Helvetica World"/>
                </a:rPr>
                <a:t>.</a:t>
              </a:r>
            </a:p>
          </p:txBody>
        </p:sp>
      </p:grpSp>
      <p:grpSp>
        <p:nvGrpSpPr>
          <p:cNvPr id="12" name="Group 12"/>
          <p:cNvGrpSpPr/>
          <p:nvPr/>
        </p:nvGrpSpPr>
        <p:grpSpPr>
          <a:xfrm>
            <a:off x="10734675" y="5143500"/>
            <a:ext cx="6886575" cy="2627948"/>
            <a:chOff x="0" y="0"/>
            <a:chExt cx="9182100" cy="3503930"/>
          </a:xfrm>
        </p:grpSpPr>
        <p:sp>
          <p:nvSpPr>
            <p:cNvPr id="13" name="TextBox 13"/>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spc="-44">
                  <a:solidFill>
                    <a:srgbClr val="000000"/>
                  </a:solidFill>
                  <a:latin typeface="Helvetica World Bold"/>
                  <a:ea typeface="Helvetica World Bold"/>
                  <a:cs typeface="Helvetica World Bold"/>
                  <a:sym typeface="Helvetica World Bold"/>
                </a:rPr>
                <a:t>Tích hợp thanh toán</a:t>
              </a:r>
            </a:p>
          </p:txBody>
        </p:sp>
        <p:sp>
          <p:nvSpPr>
            <p:cNvPr id="14" name="TextBox 14"/>
            <p:cNvSpPr txBox="1"/>
            <p:nvPr/>
          </p:nvSpPr>
          <p:spPr>
            <a:xfrm>
              <a:off x="0" y="1295189"/>
              <a:ext cx="9182100" cy="2208742"/>
            </a:xfrm>
            <a:prstGeom prst="rect">
              <a:avLst/>
            </a:prstGeom>
          </p:spPr>
          <p:txBody>
            <a:bodyPr lIns="0" tIns="0" rIns="0" bIns="0" rtlCol="0" anchor="t">
              <a:spAutoFit/>
            </a:bodyPr>
            <a:lstStyle/>
            <a:p>
              <a:pPr marL="0" lvl="0" indent="0" algn="just">
                <a:lnSpc>
                  <a:spcPts val="3249"/>
                </a:lnSpc>
                <a:spcBef>
                  <a:spcPct val="0"/>
                </a:spcBef>
              </a:pPr>
              <a:r>
                <a:rPr lang="en-US" sz="2499" spc="-37" dirty="0" err="1">
                  <a:solidFill>
                    <a:srgbClr val="000000"/>
                  </a:solidFill>
                  <a:latin typeface="Helvetica World"/>
                  <a:ea typeface="Helvetica World"/>
                  <a:cs typeface="Helvetica World"/>
                  <a:sym typeface="Helvetica World"/>
                </a:rPr>
                <a:t>Tích</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hợp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tính</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năng</a:t>
              </a:r>
              <a:r>
                <a:rPr lang="en-US" sz="2499" spc="-37" dirty="0">
                  <a:solidFill>
                    <a:srgbClr val="000000"/>
                  </a:solidFill>
                  <a:latin typeface="Helvetica World"/>
                  <a:ea typeface="Helvetica World"/>
                  <a:cs typeface="Helvetica World"/>
                  <a:sym typeface="Helvetica World"/>
                </a:rPr>
                <a:t> </a:t>
              </a:r>
              <a:r>
                <a:rPr lang="en-US" sz="2499" b="1" spc="-37" dirty="0" err="1">
                  <a:solidFill>
                    <a:srgbClr val="000000"/>
                  </a:solidFill>
                  <a:latin typeface="Helvetica World Bold"/>
                  <a:ea typeface="Helvetica World Bold"/>
                  <a:cs typeface="Helvetica World Bold"/>
                  <a:sym typeface="Helvetica World Bold"/>
                </a:rPr>
                <a:t>thanh</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toán</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học</a:t>
              </a:r>
              <a:r>
                <a:rPr lang="en-US" sz="2499" b="1" spc="-37" dirty="0">
                  <a:solidFill>
                    <a:srgbClr val="000000"/>
                  </a:solidFill>
                  <a:latin typeface="Helvetica World Bold"/>
                  <a:ea typeface="Helvetica World Bold"/>
                  <a:cs typeface="Helvetica World Bold"/>
                  <a:sym typeface="Helvetica World Bold"/>
                </a:rPr>
                <a:t> </a:t>
              </a:r>
              <a:r>
                <a:rPr lang="en-US" sz="2499" b="1" spc="-37" dirty="0" err="1">
                  <a:solidFill>
                    <a:srgbClr val="000000"/>
                  </a:solidFill>
                  <a:latin typeface="Helvetica World Bold"/>
                  <a:ea typeface="Helvetica World Bold"/>
                  <a:cs typeface="Helvetica World Bold"/>
                  <a:sym typeface="Helvetica World Bold"/>
                </a:rPr>
                <a:t>phí</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trực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tuyến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sẽ</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tiết</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kiệm</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thời</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gian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và</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cung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cấp</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phương</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thức</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thanh</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toán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tiện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lợi</a:t>
              </a:r>
              <a:r>
                <a:rPr lang="en-US" sz="2499" spc="-37" dirty="0">
                  <a:solidFill>
                    <a:srgbClr val="000000"/>
                  </a:solidFill>
                  <a:latin typeface="Helvetica World"/>
                  <a:ea typeface="Helvetica World"/>
                  <a:cs typeface="Helvetica World"/>
                  <a:sym typeface="Helvetica World"/>
                </a:rPr>
                <a:t>, an </a:t>
              </a:r>
              <a:r>
                <a:rPr lang="en-US" sz="2499" spc="-37" dirty="0" err="1">
                  <a:solidFill>
                    <a:srgbClr val="000000"/>
                  </a:solidFill>
                  <a:latin typeface="Helvetica World"/>
                  <a:ea typeface="Helvetica World"/>
                  <a:cs typeface="Helvetica World"/>
                  <a:sym typeface="Helvetica World"/>
                </a:rPr>
                <a:t>toàn</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cho</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cả</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phụ</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huynh</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và</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nhà</a:t>
              </a:r>
              <a:r>
                <a:rPr lang="en-US" sz="2499" spc="-37" dirty="0">
                  <a:solidFill>
                    <a:srgbClr val="000000"/>
                  </a:solidFill>
                  <a:latin typeface="Helvetica World"/>
                  <a:ea typeface="Helvetica World"/>
                  <a:cs typeface="Helvetica World"/>
                  <a:sym typeface="Helvetica World"/>
                </a:rPr>
                <a:t> </a:t>
              </a:r>
              <a:r>
                <a:rPr lang="en-US" sz="2499" spc="-37" dirty="0" err="1">
                  <a:solidFill>
                    <a:srgbClr val="000000"/>
                  </a:solidFill>
                  <a:latin typeface="Helvetica World"/>
                  <a:ea typeface="Helvetica World"/>
                  <a:cs typeface="Helvetica World"/>
                  <a:sym typeface="Helvetica World"/>
                </a:rPr>
                <a:t>trường</a:t>
              </a:r>
              <a:r>
                <a:rPr lang="en-US" sz="2499" spc="-37" dirty="0">
                  <a:solidFill>
                    <a:srgbClr val="000000"/>
                  </a:solidFill>
                  <a:latin typeface="Helvetica World"/>
                  <a:ea typeface="Helvetica World"/>
                  <a:cs typeface="Helvetica World"/>
                  <a:sym typeface="Helvetica World"/>
                </a:rPr>
                <a:t>.</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58125" cy="10287000"/>
            <a:chOff x="0" y="0"/>
            <a:chExt cx="1031988" cy="1350966"/>
          </a:xfrm>
        </p:grpSpPr>
        <p:sp>
          <p:nvSpPr>
            <p:cNvPr id="3" name="Freeform 3"/>
            <p:cNvSpPr/>
            <p:nvPr/>
          </p:nvSpPr>
          <p:spPr>
            <a:xfrm>
              <a:off x="0" y="0"/>
              <a:ext cx="1031988" cy="1350966"/>
            </a:xfrm>
            <a:custGeom>
              <a:avLst/>
              <a:gdLst/>
              <a:ahLst/>
              <a:cxnLst/>
              <a:rect l="l" t="t" r="r" b="b"/>
              <a:pathLst>
                <a:path w="1031988" h="1350966">
                  <a:moveTo>
                    <a:pt x="0" y="0"/>
                  </a:moveTo>
                  <a:lnTo>
                    <a:pt x="1031988" y="0"/>
                  </a:lnTo>
                  <a:lnTo>
                    <a:pt x="1031988" y="1350966"/>
                  </a:lnTo>
                  <a:lnTo>
                    <a:pt x="0" y="1350966"/>
                  </a:lnTo>
                  <a:close/>
                </a:path>
              </a:pathLst>
            </a:custGeom>
            <a:solidFill>
              <a:srgbClr val="82C2E6"/>
            </a:solidFill>
            <a:ln w="12700">
              <a:solidFill>
                <a:srgbClr val="000000"/>
              </a:solidFill>
            </a:ln>
          </p:spPr>
        </p:sp>
      </p:grpSp>
      <p:grpSp>
        <p:nvGrpSpPr>
          <p:cNvPr id="4" name="Group 4"/>
          <p:cNvGrpSpPr/>
          <p:nvPr/>
        </p:nvGrpSpPr>
        <p:grpSpPr>
          <a:xfrm>
            <a:off x="1052512" y="666750"/>
            <a:ext cx="5753100" cy="8953500"/>
            <a:chOff x="0" y="0"/>
            <a:chExt cx="814724" cy="1267949"/>
          </a:xfrm>
        </p:grpSpPr>
        <p:sp>
          <p:nvSpPr>
            <p:cNvPr id="5" name="Freeform 5"/>
            <p:cNvSpPr/>
            <p:nvPr/>
          </p:nvSpPr>
          <p:spPr>
            <a:xfrm>
              <a:off x="0" y="0"/>
              <a:ext cx="814724" cy="1267949"/>
            </a:xfrm>
            <a:custGeom>
              <a:avLst/>
              <a:gdLst/>
              <a:ahLst/>
              <a:cxnLst/>
              <a:rect l="l" t="t" r="r" b="b"/>
              <a:pathLst>
                <a:path w="814724" h="1267949">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t="-199" b="-199"/>
              </a:stretch>
            </a:blipFill>
          </p:spPr>
        </p:sp>
      </p:grpSp>
      <p:sp>
        <p:nvSpPr>
          <p:cNvPr id="6" name="TextBox 6"/>
          <p:cNvSpPr txBox="1"/>
          <p:nvPr/>
        </p:nvSpPr>
        <p:spPr>
          <a:xfrm>
            <a:off x="9296400" y="9001760"/>
            <a:ext cx="8324850" cy="618490"/>
          </a:xfrm>
          <a:prstGeom prst="rect">
            <a:avLst/>
          </a:prstGeom>
        </p:spPr>
        <p:txBody>
          <a:bodyPr lIns="0" tIns="0" rIns="0" bIns="0" rtlCol="0" anchor="t">
            <a:spAutoFit/>
          </a:bodyPr>
          <a:lstStyle/>
          <a:p>
            <a:pPr marL="0" lvl="0" indent="0" algn="l">
              <a:lnSpc>
                <a:spcPts val="4940"/>
              </a:lnSpc>
            </a:pPr>
            <a:r>
              <a:rPr lang="en-US" sz="3800" spc="-57">
                <a:solidFill>
                  <a:srgbClr val="000000"/>
                </a:solidFill>
                <a:latin typeface="Helvetica World"/>
                <a:ea typeface="Helvetica World"/>
                <a:cs typeface="Helvetica World"/>
                <a:sym typeface="Helvetica World"/>
              </a:rPr>
              <a:t>Sự hỗ trợ từ giảng viên và bạn bè</a:t>
            </a:r>
          </a:p>
        </p:txBody>
      </p:sp>
      <p:sp>
        <p:nvSpPr>
          <p:cNvPr id="7" name="TextBox 7"/>
          <p:cNvSpPr txBox="1"/>
          <p:nvPr/>
        </p:nvSpPr>
        <p:spPr>
          <a:xfrm>
            <a:off x="9303759" y="942975"/>
            <a:ext cx="8317491" cy="1999134"/>
          </a:xfrm>
          <a:prstGeom prst="rect">
            <a:avLst/>
          </a:prstGeom>
        </p:spPr>
        <p:txBody>
          <a:bodyPr lIns="0" tIns="0" rIns="0" bIns="0" rtlCol="0" anchor="t">
            <a:spAutoFit/>
          </a:bodyPr>
          <a:lstStyle/>
          <a:p>
            <a:pPr marL="0" lvl="0" indent="0" algn="l">
              <a:lnSpc>
                <a:spcPts val="14956"/>
              </a:lnSpc>
            </a:pPr>
            <a:r>
              <a:rPr lang="en-US" sz="14956" spc="-523">
                <a:solidFill>
                  <a:srgbClr val="000000"/>
                </a:solidFill>
                <a:latin typeface="Georgia Pro Condensed"/>
                <a:ea typeface="Georgia Pro Condensed"/>
                <a:cs typeface="Georgia Pro Condensed"/>
                <a:sym typeface="Georgia Pro Condensed"/>
              </a:rPr>
              <a:t>Cảm ơn</a:t>
            </a:r>
          </a:p>
        </p:txBody>
      </p:sp>
      <p:sp>
        <p:nvSpPr>
          <p:cNvPr id="8" name="Freeform 8"/>
          <p:cNvSpPr/>
          <p:nvPr/>
        </p:nvSpPr>
        <p:spPr>
          <a:xfrm rot="-3117037">
            <a:off x="5418783" y="7952721"/>
            <a:ext cx="2112604" cy="1859092"/>
          </a:xfrm>
          <a:custGeom>
            <a:avLst/>
            <a:gdLst/>
            <a:ahLst/>
            <a:cxnLst/>
            <a:rect l="l" t="t" r="r" b="b"/>
            <a:pathLst>
              <a:path w="2112604" h="1859092">
                <a:moveTo>
                  <a:pt x="0" y="0"/>
                </a:moveTo>
                <a:lnTo>
                  <a:pt x="2112604" y="0"/>
                </a:lnTo>
                <a:lnTo>
                  <a:pt x="2112604" y="1859092"/>
                </a:lnTo>
                <a:lnTo>
                  <a:pt x="0" y="1859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3</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800225" y="1562100"/>
            <a:ext cx="13249275" cy="2067009"/>
            <a:chOff x="0" y="0"/>
            <a:chExt cx="17665700" cy="2756012"/>
          </a:xfrm>
        </p:grpSpPr>
        <p:sp>
          <p:nvSpPr>
            <p:cNvPr id="7" name="TextBox 7"/>
            <p:cNvSpPr txBox="1"/>
            <p:nvPr/>
          </p:nvSpPr>
          <p:spPr>
            <a:xfrm>
              <a:off x="0" y="-85725"/>
              <a:ext cx="176657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Mục tiêu đề tài</a:t>
              </a:r>
            </a:p>
          </p:txBody>
        </p:sp>
        <p:sp>
          <p:nvSpPr>
            <p:cNvPr id="8" name="TextBox 8"/>
            <p:cNvSpPr txBox="1"/>
            <p:nvPr/>
          </p:nvSpPr>
          <p:spPr>
            <a:xfrm>
              <a:off x="0" y="2187687"/>
              <a:ext cx="176657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Tin học hóa quy trình giáo dục</a:t>
              </a:r>
            </a:p>
          </p:txBody>
        </p:sp>
      </p:grpSp>
      <p:grpSp>
        <p:nvGrpSpPr>
          <p:cNvPr id="9" name="Group 9"/>
          <p:cNvGrpSpPr/>
          <p:nvPr/>
        </p:nvGrpSpPr>
        <p:grpSpPr>
          <a:xfrm>
            <a:off x="1800225" y="5143500"/>
            <a:ext cx="4308497" cy="2254250"/>
            <a:chOff x="0" y="0"/>
            <a:chExt cx="5744662" cy="3005667"/>
          </a:xfrm>
        </p:grpSpPr>
        <p:sp>
          <p:nvSpPr>
            <p:cNvPr id="10" name="TextBox 10"/>
            <p:cNvSpPr txBox="1"/>
            <p:nvPr/>
          </p:nvSpPr>
          <p:spPr>
            <a:xfrm>
              <a:off x="0" y="0"/>
              <a:ext cx="5744662"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Tin học hóa quy trình</a:t>
              </a:r>
            </a:p>
          </p:txBody>
        </p:sp>
        <p:sp>
          <p:nvSpPr>
            <p:cNvPr id="11" name="TextBox 11"/>
            <p:cNvSpPr txBox="1"/>
            <p:nvPr/>
          </p:nvSpPr>
          <p:spPr>
            <a:xfrm>
              <a:off x="0" y="1060450"/>
              <a:ext cx="5744662" cy="19452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Mục tiêu chính của đề tài là </a:t>
              </a:r>
              <a:r>
                <a:rPr lang="en-US" sz="2000" b="1" u="none" strike="noStrike" spc="-30">
                  <a:solidFill>
                    <a:srgbClr val="000000"/>
                  </a:solidFill>
                  <a:latin typeface="Helvetica World Bold"/>
                  <a:ea typeface="Helvetica World Bold"/>
                  <a:cs typeface="Helvetica World Bold"/>
                  <a:sym typeface="Helvetica World Bold"/>
                </a:rPr>
                <a:t>tin học hóa quy trình trao đổi thông tin</a:t>
              </a:r>
              <a:r>
                <a:rPr lang="en-US" sz="2000" u="none" strike="noStrike" spc="-30">
                  <a:solidFill>
                    <a:srgbClr val="000000"/>
                  </a:solidFill>
                  <a:latin typeface="Helvetica World"/>
                  <a:ea typeface="Helvetica World"/>
                  <a:cs typeface="Helvetica World"/>
                  <a:sym typeface="Helvetica World"/>
                </a:rPr>
                <a:t>, giúp nâng cao tính chính xác và độ tin cậy trong việc quản lý dữ liệu học sinh.</a:t>
              </a:r>
            </a:p>
          </p:txBody>
        </p:sp>
      </p:grpSp>
      <p:grpSp>
        <p:nvGrpSpPr>
          <p:cNvPr id="12" name="Group 12"/>
          <p:cNvGrpSpPr/>
          <p:nvPr/>
        </p:nvGrpSpPr>
        <p:grpSpPr>
          <a:xfrm>
            <a:off x="7291388" y="5143500"/>
            <a:ext cx="4010025" cy="2606675"/>
            <a:chOff x="0" y="0"/>
            <a:chExt cx="5346700" cy="3475567"/>
          </a:xfrm>
        </p:grpSpPr>
        <p:sp>
          <p:nvSpPr>
            <p:cNvPr id="13" name="TextBox 13"/>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Giảm thủ công</a:t>
              </a:r>
            </a:p>
          </p:txBody>
        </p:sp>
        <p:sp>
          <p:nvSpPr>
            <p:cNvPr id="14" name="TextBox 14"/>
            <p:cNvSpPr txBox="1"/>
            <p:nvPr/>
          </p:nvSpPr>
          <p:spPr>
            <a:xfrm>
              <a:off x="0" y="1060450"/>
              <a:ext cx="5346700" cy="24151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Việc áp dụng phần mềm sổ liên lạc điện tử sẽ </a:t>
              </a:r>
              <a:r>
                <a:rPr lang="en-US" sz="2000" b="1" u="none" strike="noStrike" spc="-30">
                  <a:solidFill>
                    <a:srgbClr val="000000"/>
                  </a:solidFill>
                  <a:latin typeface="Helvetica World Bold"/>
                  <a:ea typeface="Helvetica World Bold"/>
                  <a:cs typeface="Helvetica World Bold"/>
                  <a:sym typeface="Helvetica World Bold"/>
                </a:rPr>
                <a:t>giảm thiểu công việc thủ công</a:t>
              </a:r>
              <a:r>
                <a:rPr lang="en-US" sz="2000" u="none" strike="noStrike" spc="-30">
                  <a:solidFill>
                    <a:srgbClr val="000000"/>
                  </a:solidFill>
                  <a:latin typeface="Helvetica World"/>
                  <a:ea typeface="Helvetica World"/>
                  <a:cs typeface="Helvetica World"/>
                  <a:sym typeface="Helvetica World"/>
                </a:rPr>
                <a:t>, tiết kiệm thời gian cho giáo viên và phụ huynh trong việc cập nhật thông tin cần thiết.</a:t>
              </a:r>
            </a:p>
          </p:txBody>
        </p:sp>
      </p:grpSp>
      <p:grpSp>
        <p:nvGrpSpPr>
          <p:cNvPr id="15" name="Group 15"/>
          <p:cNvGrpSpPr/>
          <p:nvPr/>
        </p:nvGrpSpPr>
        <p:grpSpPr>
          <a:xfrm>
            <a:off x="12172950" y="5143500"/>
            <a:ext cx="4010025" cy="2606675"/>
            <a:chOff x="0" y="0"/>
            <a:chExt cx="5346700" cy="3475567"/>
          </a:xfrm>
        </p:grpSpPr>
        <p:sp>
          <p:nvSpPr>
            <p:cNvPr id="16" name="TextBox 16"/>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Nâng cao hiệu quả</a:t>
              </a:r>
            </a:p>
          </p:txBody>
        </p:sp>
        <p:sp>
          <p:nvSpPr>
            <p:cNvPr id="17" name="TextBox 17"/>
            <p:cNvSpPr txBox="1"/>
            <p:nvPr/>
          </p:nvSpPr>
          <p:spPr>
            <a:xfrm>
              <a:off x="0" y="1060450"/>
              <a:ext cx="5346700" cy="24151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Hệ thống mới sẽ </a:t>
              </a:r>
              <a:r>
                <a:rPr lang="en-US" sz="2000" b="1" u="none" strike="noStrike" spc="-30">
                  <a:solidFill>
                    <a:srgbClr val="000000"/>
                  </a:solidFill>
                  <a:latin typeface="Helvetica World Bold"/>
                  <a:ea typeface="Helvetica World Bold"/>
                  <a:cs typeface="Helvetica World Bold"/>
                  <a:sym typeface="Helvetica World Bold"/>
                </a:rPr>
                <a:t>nâng cao hiệu quả quản lý</a:t>
              </a:r>
              <a:r>
                <a:rPr lang="en-US" sz="2000" u="none" strike="noStrike" spc="-30">
                  <a:solidFill>
                    <a:srgbClr val="000000"/>
                  </a:solidFill>
                  <a:latin typeface="Helvetica World"/>
                  <a:ea typeface="Helvetica World"/>
                  <a:cs typeface="Helvetica World"/>
                  <a:sym typeface="Helvetica World"/>
                </a:rPr>
                <a:t>, tạo điều kiện thuận lợi cho việc tương tác giữa giáo viên và phụ huynh, góp phần vào sự phát triển toàn diện của học sinh.</a:t>
              </a:r>
            </a:p>
          </p:txBody>
        </p:sp>
      </p:grpSp>
      <p:sp>
        <p:nvSpPr>
          <p:cNvPr id="18" name="Freeform 18"/>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2C2E6"/>
        </a:solidFill>
        <a:effectLst/>
      </p:bgPr>
    </p:bg>
    <p:spTree>
      <p:nvGrpSpPr>
        <p:cNvPr id="1" name=""/>
        <p:cNvGrpSpPr/>
        <p:nvPr/>
      </p:nvGrpSpPr>
      <p:grpSpPr>
        <a:xfrm>
          <a:off x="0" y="0"/>
          <a:ext cx="0" cy="0"/>
          <a:chOff x="0" y="0"/>
          <a:chExt cx="0" cy="0"/>
        </a:xfrm>
      </p:grpSpPr>
      <p:grpSp>
        <p:nvGrpSpPr>
          <p:cNvPr id="2" name="Group 2"/>
          <p:cNvGrpSpPr/>
          <p:nvPr/>
        </p:nvGrpSpPr>
        <p:grpSpPr>
          <a:xfrm>
            <a:off x="666750" y="2908300"/>
            <a:ext cx="5448300" cy="6711950"/>
            <a:chOff x="0" y="0"/>
            <a:chExt cx="1434943" cy="1767756"/>
          </a:xfrm>
        </p:grpSpPr>
        <p:sp>
          <p:nvSpPr>
            <p:cNvPr id="3" name="Freeform 3"/>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4" name="TextBox 4"/>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6419850" y="2908300"/>
            <a:ext cx="5448300" cy="6711950"/>
            <a:chOff x="0" y="0"/>
            <a:chExt cx="1434943" cy="1767756"/>
          </a:xfrm>
        </p:grpSpPr>
        <p:sp>
          <p:nvSpPr>
            <p:cNvPr id="6" name="Freeform 6"/>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7" name="TextBox 7"/>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2172950" y="2908300"/>
            <a:ext cx="5448300" cy="6711950"/>
            <a:chOff x="0" y="0"/>
            <a:chExt cx="1434943" cy="1767756"/>
          </a:xfrm>
        </p:grpSpPr>
        <p:sp>
          <p:nvSpPr>
            <p:cNvPr id="9" name="Freeform 9"/>
            <p:cNvSpPr/>
            <p:nvPr/>
          </p:nvSpPr>
          <p:spPr>
            <a:xfrm>
              <a:off x="0" y="0"/>
              <a:ext cx="1434943" cy="1767756"/>
            </a:xfrm>
            <a:custGeom>
              <a:avLst/>
              <a:gdLst/>
              <a:ahLst/>
              <a:cxnLst/>
              <a:rect l="l" t="t" r="r" b="b"/>
              <a:pathLst>
                <a:path w="1434943" h="1767756">
                  <a:moveTo>
                    <a:pt x="28420" y="0"/>
                  </a:moveTo>
                  <a:lnTo>
                    <a:pt x="1406524" y="0"/>
                  </a:lnTo>
                  <a:cubicBezTo>
                    <a:pt x="1422219" y="0"/>
                    <a:pt x="1434943" y="12724"/>
                    <a:pt x="1434943" y="28420"/>
                  </a:cubicBezTo>
                  <a:lnTo>
                    <a:pt x="1434943" y="1739337"/>
                  </a:lnTo>
                  <a:cubicBezTo>
                    <a:pt x="1434943" y="1755033"/>
                    <a:pt x="1422219" y="1767756"/>
                    <a:pt x="1406524" y="1767756"/>
                  </a:cubicBezTo>
                  <a:lnTo>
                    <a:pt x="28420" y="1767756"/>
                  </a:lnTo>
                  <a:cubicBezTo>
                    <a:pt x="12724" y="1767756"/>
                    <a:pt x="0" y="1755033"/>
                    <a:pt x="0" y="1739337"/>
                  </a:cubicBezTo>
                  <a:lnTo>
                    <a:pt x="0" y="28420"/>
                  </a:lnTo>
                  <a:cubicBezTo>
                    <a:pt x="0" y="12724"/>
                    <a:pt x="12724" y="0"/>
                    <a:pt x="28420" y="0"/>
                  </a:cubicBezTo>
                  <a:close/>
                </a:path>
              </a:pathLst>
            </a:custGeom>
            <a:solidFill>
              <a:srgbClr val="FFFFFF"/>
            </a:solidFill>
          </p:spPr>
        </p:sp>
        <p:sp>
          <p:nvSpPr>
            <p:cNvPr id="10" name="TextBox 10"/>
            <p:cNvSpPr txBox="1"/>
            <p:nvPr/>
          </p:nvSpPr>
          <p:spPr>
            <a:xfrm>
              <a:off x="0" y="-28575"/>
              <a:ext cx="1434943" cy="1796331"/>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066053" y="4248150"/>
            <a:ext cx="4649694" cy="3581400"/>
            <a:chOff x="0" y="0"/>
            <a:chExt cx="1259398" cy="970044"/>
          </a:xfrm>
        </p:grpSpPr>
        <p:sp>
          <p:nvSpPr>
            <p:cNvPr id="12" name="Freeform 12"/>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2"/>
              <a:stretch>
                <a:fillRect l="-342" r="-342"/>
              </a:stretch>
            </a:blipFill>
          </p:spPr>
        </p:sp>
      </p:grpSp>
      <p:grpSp>
        <p:nvGrpSpPr>
          <p:cNvPr id="13" name="Group 13"/>
          <p:cNvGrpSpPr/>
          <p:nvPr/>
        </p:nvGrpSpPr>
        <p:grpSpPr>
          <a:xfrm>
            <a:off x="6819153" y="4248150"/>
            <a:ext cx="4649694" cy="3581400"/>
            <a:chOff x="0" y="0"/>
            <a:chExt cx="1259398" cy="970044"/>
          </a:xfrm>
        </p:grpSpPr>
        <p:sp>
          <p:nvSpPr>
            <p:cNvPr id="14" name="Freeform 14"/>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3"/>
              <a:stretch>
                <a:fillRect l="-342" r="-342"/>
              </a:stretch>
            </a:blipFill>
          </p:spPr>
        </p:sp>
      </p:grpSp>
      <p:grpSp>
        <p:nvGrpSpPr>
          <p:cNvPr id="15" name="Group 15"/>
          <p:cNvGrpSpPr/>
          <p:nvPr/>
        </p:nvGrpSpPr>
        <p:grpSpPr>
          <a:xfrm>
            <a:off x="12572253" y="4248150"/>
            <a:ext cx="4649694" cy="3581400"/>
            <a:chOff x="0" y="0"/>
            <a:chExt cx="1259398" cy="970044"/>
          </a:xfrm>
        </p:grpSpPr>
        <p:sp>
          <p:nvSpPr>
            <p:cNvPr id="16" name="Freeform 16"/>
            <p:cNvSpPr/>
            <p:nvPr/>
          </p:nvSpPr>
          <p:spPr>
            <a:xfrm>
              <a:off x="0" y="0"/>
              <a:ext cx="1259398" cy="970044"/>
            </a:xfrm>
            <a:custGeom>
              <a:avLst/>
              <a:gdLst/>
              <a:ahLst/>
              <a:cxnLst/>
              <a:rect l="l" t="t" r="r" b="b"/>
              <a:pathLst>
                <a:path w="1259398" h="970044">
                  <a:moveTo>
                    <a:pt x="33301" y="0"/>
                  </a:moveTo>
                  <a:lnTo>
                    <a:pt x="1226097" y="0"/>
                  </a:lnTo>
                  <a:cubicBezTo>
                    <a:pt x="1244489" y="0"/>
                    <a:pt x="1259398" y="14909"/>
                    <a:pt x="1259398" y="33301"/>
                  </a:cubicBezTo>
                  <a:lnTo>
                    <a:pt x="1259398" y="936743"/>
                  </a:lnTo>
                  <a:cubicBezTo>
                    <a:pt x="1259398" y="955135"/>
                    <a:pt x="1244489" y="970044"/>
                    <a:pt x="1226097" y="970044"/>
                  </a:cubicBezTo>
                  <a:lnTo>
                    <a:pt x="33301" y="970044"/>
                  </a:lnTo>
                  <a:cubicBezTo>
                    <a:pt x="24469" y="970044"/>
                    <a:pt x="15999" y="966535"/>
                    <a:pt x="9754" y="960290"/>
                  </a:cubicBezTo>
                  <a:cubicBezTo>
                    <a:pt x="3508" y="954045"/>
                    <a:pt x="0" y="945575"/>
                    <a:pt x="0" y="936743"/>
                  </a:cubicBezTo>
                  <a:lnTo>
                    <a:pt x="0" y="33301"/>
                  </a:lnTo>
                  <a:cubicBezTo>
                    <a:pt x="0" y="24469"/>
                    <a:pt x="3508" y="15999"/>
                    <a:pt x="9754" y="9754"/>
                  </a:cubicBezTo>
                  <a:cubicBezTo>
                    <a:pt x="15999" y="3508"/>
                    <a:pt x="24469" y="0"/>
                    <a:pt x="33301" y="0"/>
                  </a:cubicBezTo>
                  <a:close/>
                </a:path>
              </a:pathLst>
            </a:custGeom>
            <a:blipFill>
              <a:blip r:embed="rId4"/>
              <a:stretch>
                <a:fillRect l="-342" r="-342"/>
              </a:stretch>
            </a:blipFill>
          </p:spPr>
        </p:sp>
      </p:grpSp>
      <p:sp>
        <p:nvSpPr>
          <p:cNvPr id="17" name="TextBox 17"/>
          <p:cNvSpPr txBox="1"/>
          <p:nvPr/>
        </p:nvSpPr>
        <p:spPr>
          <a:xfrm>
            <a:off x="1021783" y="8263946"/>
            <a:ext cx="4738234"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VnEdu được sử dụng rộng rãi ở nhiều trường học trên cả nước.</a:t>
            </a:r>
          </a:p>
        </p:txBody>
      </p:sp>
      <p:sp>
        <p:nvSpPr>
          <p:cNvPr id="18" name="TextBox 18"/>
          <p:cNvSpPr txBox="1"/>
          <p:nvPr/>
        </p:nvSpPr>
        <p:spPr>
          <a:xfrm>
            <a:off x="1041066" y="3381375"/>
            <a:ext cx="4699667"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Phạm vi sử dụng</a:t>
            </a:r>
          </a:p>
        </p:txBody>
      </p:sp>
      <p:sp>
        <p:nvSpPr>
          <p:cNvPr id="19" name="TextBox 19"/>
          <p:cNvSpPr txBox="1"/>
          <p:nvPr/>
        </p:nvSpPr>
        <p:spPr>
          <a:xfrm>
            <a:off x="6773192" y="8263946"/>
            <a:ext cx="4741615"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Tỷ lệ áp dụng VnEdu tại các trường đạt khoảng 70% trong năm qua.</a:t>
            </a:r>
          </a:p>
        </p:txBody>
      </p:sp>
      <p:sp>
        <p:nvSpPr>
          <p:cNvPr id="20" name="TextBox 20"/>
          <p:cNvSpPr txBox="1"/>
          <p:nvPr/>
        </p:nvSpPr>
        <p:spPr>
          <a:xfrm>
            <a:off x="6773192" y="3381375"/>
            <a:ext cx="4741615" cy="543561"/>
          </a:xfrm>
          <a:prstGeom prst="rect">
            <a:avLst/>
          </a:prstGeom>
        </p:spPr>
        <p:txBody>
          <a:bodyPr lIns="0" tIns="0" rIns="0" bIns="0" rtlCol="0" anchor="t">
            <a:spAutoFit/>
          </a:bodyPr>
          <a:lstStyle/>
          <a:p>
            <a:pPr marL="0" lvl="0" indent="0" algn="ctr">
              <a:lnSpc>
                <a:spcPts val="4180"/>
              </a:lnSpc>
              <a:spcBef>
                <a:spcPct val="0"/>
              </a:spcBef>
            </a:pPr>
            <a:r>
              <a:rPr lang="en-US" sz="3800" u="none" strike="noStrike" spc="-95">
                <a:solidFill>
                  <a:srgbClr val="000000"/>
                </a:solidFill>
                <a:latin typeface="Georgia Pro Condensed"/>
                <a:ea typeface="Georgia Pro Condensed"/>
                <a:cs typeface="Georgia Pro Condensed"/>
                <a:sym typeface="Georgia Pro Condensed"/>
              </a:rPr>
              <a:t>Tỷ lệ áp dụng</a:t>
            </a:r>
          </a:p>
        </p:txBody>
      </p:sp>
      <p:sp>
        <p:nvSpPr>
          <p:cNvPr id="21" name="TextBox 21"/>
          <p:cNvSpPr txBox="1"/>
          <p:nvPr/>
        </p:nvSpPr>
        <p:spPr>
          <a:xfrm>
            <a:off x="12551109" y="8262794"/>
            <a:ext cx="4691983" cy="711200"/>
          </a:xfrm>
          <a:prstGeom prst="rect">
            <a:avLst/>
          </a:prstGeom>
        </p:spPr>
        <p:txBody>
          <a:bodyPr lIns="0" tIns="0" rIns="0" bIns="0" rtlCol="0" anchor="t">
            <a:spAutoFit/>
          </a:bodyPr>
          <a:lstStyle/>
          <a:p>
            <a:pPr marL="0" lvl="0" indent="0" algn="ctr">
              <a:lnSpc>
                <a:spcPts val="2800"/>
              </a:lnSpc>
            </a:pPr>
            <a:r>
              <a:rPr lang="en-US" sz="2000" spc="-30">
                <a:solidFill>
                  <a:srgbClr val="000000"/>
                </a:solidFill>
                <a:latin typeface="Helvetica World"/>
                <a:ea typeface="Helvetica World"/>
                <a:cs typeface="Helvetica World"/>
                <a:sym typeface="Helvetica World"/>
              </a:rPr>
              <a:t>VnEdu giúp quản lý học sinh dễ dàng và tiết kiệm thời gian cho giáo viên.</a:t>
            </a:r>
          </a:p>
        </p:txBody>
      </p:sp>
      <p:sp>
        <p:nvSpPr>
          <p:cNvPr id="22" name="TextBox 22"/>
          <p:cNvSpPr txBox="1"/>
          <p:nvPr/>
        </p:nvSpPr>
        <p:spPr>
          <a:xfrm>
            <a:off x="12551109" y="3381375"/>
            <a:ext cx="4691983" cy="543561"/>
          </a:xfrm>
          <a:prstGeom prst="rect">
            <a:avLst/>
          </a:prstGeom>
        </p:spPr>
        <p:txBody>
          <a:bodyPr lIns="0" tIns="0" rIns="0" bIns="0" rtlCol="0" anchor="t">
            <a:spAutoFit/>
          </a:bodyPr>
          <a:lstStyle/>
          <a:p>
            <a:pPr marL="0" lvl="0" indent="0" algn="ctr">
              <a:lnSpc>
                <a:spcPts val="4180"/>
              </a:lnSpc>
            </a:pPr>
            <a:r>
              <a:rPr lang="en-US" sz="3800" spc="-95">
                <a:solidFill>
                  <a:srgbClr val="000000"/>
                </a:solidFill>
                <a:latin typeface="Georgia Pro Condensed"/>
                <a:ea typeface="Georgia Pro Condensed"/>
                <a:cs typeface="Georgia Pro Condensed"/>
                <a:sym typeface="Georgia Pro Condensed"/>
              </a:rPr>
              <a:t>Đánh giá ưu điểm</a:t>
            </a:r>
          </a:p>
        </p:txBody>
      </p:sp>
      <p:sp>
        <p:nvSpPr>
          <p:cNvPr id="23" name="TextBox 23"/>
          <p:cNvSpPr txBox="1"/>
          <p:nvPr/>
        </p:nvSpPr>
        <p:spPr>
          <a:xfrm>
            <a:off x="666750" y="809625"/>
            <a:ext cx="16954500" cy="1069976"/>
          </a:xfrm>
          <a:prstGeom prst="rect">
            <a:avLst/>
          </a:prstGeom>
        </p:spPr>
        <p:txBody>
          <a:bodyPr lIns="0" tIns="0" rIns="0" bIns="0" rtlCol="0" anchor="t">
            <a:spAutoFit/>
          </a:bodyPr>
          <a:lstStyle/>
          <a:p>
            <a:pPr marL="0" lvl="0" indent="0" algn="ctr">
              <a:lnSpc>
                <a:spcPts val="8000"/>
              </a:lnSpc>
            </a:pPr>
            <a:r>
              <a:rPr lang="en-US" sz="8000" spc="-200">
                <a:solidFill>
                  <a:srgbClr val="000000"/>
                </a:solidFill>
                <a:latin typeface="Georgia Pro Condensed"/>
                <a:ea typeface="Georgia Pro Condensed"/>
                <a:cs typeface="Georgia Pro Condensed"/>
                <a:sym typeface="Georgia Pro Condensed"/>
              </a:rPr>
              <a:t>Khảo sát VnEdu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58125" cy="10287000"/>
            <a:chOff x="0" y="0"/>
            <a:chExt cx="1031988" cy="1350966"/>
          </a:xfrm>
        </p:grpSpPr>
        <p:sp>
          <p:nvSpPr>
            <p:cNvPr id="3" name="Freeform 3"/>
            <p:cNvSpPr/>
            <p:nvPr/>
          </p:nvSpPr>
          <p:spPr>
            <a:xfrm>
              <a:off x="0" y="0"/>
              <a:ext cx="1031988" cy="1350966"/>
            </a:xfrm>
            <a:custGeom>
              <a:avLst/>
              <a:gdLst/>
              <a:ahLst/>
              <a:cxnLst/>
              <a:rect l="l" t="t" r="r" b="b"/>
              <a:pathLst>
                <a:path w="1031988" h="1350966">
                  <a:moveTo>
                    <a:pt x="0" y="0"/>
                  </a:moveTo>
                  <a:lnTo>
                    <a:pt x="1031988" y="0"/>
                  </a:lnTo>
                  <a:lnTo>
                    <a:pt x="1031988" y="1350966"/>
                  </a:lnTo>
                  <a:lnTo>
                    <a:pt x="0" y="1350966"/>
                  </a:lnTo>
                  <a:close/>
                </a:path>
              </a:pathLst>
            </a:custGeom>
            <a:solidFill>
              <a:srgbClr val="66A7CA"/>
            </a:solidFill>
            <a:ln w="12700">
              <a:solidFill>
                <a:srgbClr val="000000"/>
              </a:solidFill>
            </a:ln>
          </p:spPr>
        </p:sp>
      </p:grpSp>
      <p:grpSp>
        <p:nvGrpSpPr>
          <p:cNvPr id="4" name="Group 4"/>
          <p:cNvGrpSpPr/>
          <p:nvPr/>
        </p:nvGrpSpPr>
        <p:grpSpPr>
          <a:xfrm>
            <a:off x="666750" y="666750"/>
            <a:ext cx="6545058" cy="8953500"/>
            <a:chOff x="0" y="0"/>
            <a:chExt cx="768828" cy="1051741"/>
          </a:xfrm>
        </p:grpSpPr>
        <p:sp>
          <p:nvSpPr>
            <p:cNvPr id="5" name="Freeform 5"/>
            <p:cNvSpPr/>
            <p:nvPr/>
          </p:nvSpPr>
          <p:spPr>
            <a:xfrm>
              <a:off x="0" y="0"/>
              <a:ext cx="768828" cy="1051741"/>
            </a:xfrm>
            <a:custGeom>
              <a:avLst/>
              <a:gdLst/>
              <a:ahLst/>
              <a:cxnLst/>
              <a:rect l="l" t="t" r="r" b="b"/>
              <a:pathLst>
                <a:path w="768828" h="1051741">
                  <a:moveTo>
                    <a:pt x="53229" y="0"/>
                  </a:moveTo>
                  <a:lnTo>
                    <a:pt x="715599" y="0"/>
                  </a:lnTo>
                  <a:cubicBezTo>
                    <a:pt x="729717" y="0"/>
                    <a:pt x="743256" y="5608"/>
                    <a:pt x="753238" y="15590"/>
                  </a:cubicBezTo>
                  <a:cubicBezTo>
                    <a:pt x="763220" y="25573"/>
                    <a:pt x="768828" y="39112"/>
                    <a:pt x="768828" y="53229"/>
                  </a:cubicBezTo>
                  <a:lnTo>
                    <a:pt x="768828" y="998512"/>
                  </a:lnTo>
                  <a:cubicBezTo>
                    <a:pt x="768828" y="1027909"/>
                    <a:pt x="744997" y="1051741"/>
                    <a:pt x="715599" y="1051741"/>
                  </a:cubicBezTo>
                  <a:lnTo>
                    <a:pt x="53229" y="1051741"/>
                  </a:lnTo>
                  <a:cubicBezTo>
                    <a:pt x="39112" y="1051741"/>
                    <a:pt x="25573" y="1046133"/>
                    <a:pt x="15590" y="1036150"/>
                  </a:cubicBezTo>
                  <a:cubicBezTo>
                    <a:pt x="5608" y="1026168"/>
                    <a:pt x="0" y="1012629"/>
                    <a:pt x="0" y="998512"/>
                  </a:cubicBezTo>
                  <a:lnTo>
                    <a:pt x="0" y="53229"/>
                  </a:lnTo>
                  <a:cubicBezTo>
                    <a:pt x="0" y="23831"/>
                    <a:pt x="23831" y="0"/>
                    <a:pt x="53229" y="0"/>
                  </a:cubicBezTo>
                  <a:close/>
                </a:path>
              </a:pathLst>
            </a:custGeom>
            <a:blipFill>
              <a:blip r:embed="rId2"/>
              <a:stretch>
                <a:fillRect t="-414" b="-414"/>
              </a:stretch>
            </a:blipFill>
          </p:spPr>
        </p:sp>
      </p:grpSp>
      <p:sp>
        <p:nvSpPr>
          <p:cNvPr id="6" name="TextBox 6"/>
          <p:cNvSpPr txBox="1"/>
          <p:nvPr/>
        </p:nvSpPr>
        <p:spPr>
          <a:xfrm>
            <a:off x="9296400" y="733425"/>
            <a:ext cx="8324850" cy="2263775"/>
          </a:xfrm>
          <a:prstGeom prst="rect">
            <a:avLst/>
          </a:prstGeom>
        </p:spPr>
        <p:txBody>
          <a:bodyPr lIns="0" tIns="0" rIns="0" bIns="0" rtlCol="0" anchor="t">
            <a:spAutoFit/>
          </a:bodyPr>
          <a:lstStyle/>
          <a:p>
            <a:pPr marL="0" lvl="0" indent="0" algn="l">
              <a:lnSpc>
                <a:spcPts val="8800"/>
              </a:lnSpc>
            </a:pPr>
            <a:r>
              <a:rPr lang="en-US" sz="8000" spc="-240">
                <a:solidFill>
                  <a:srgbClr val="000000"/>
                </a:solidFill>
                <a:latin typeface="Georgia Pro Condensed"/>
                <a:ea typeface="Georgia Pro Condensed"/>
                <a:cs typeface="Georgia Pro Condensed"/>
                <a:sym typeface="Georgia Pro Condensed"/>
              </a:rPr>
              <a:t>Thực trạng hệ thống Edu.One</a:t>
            </a:r>
          </a:p>
        </p:txBody>
      </p:sp>
      <p:sp>
        <p:nvSpPr>
          <p:cNvPr id="7" name="TextBox 7"/>
          <p:cNvSpPr txBox="1"/>
          <p:nvPr/>
        </p:nvSpPr>
        <p:spPr>
          <a:xfrm>
            <a:off x="9296400" y="8321675"/>
            <a:ext cx="8324850" cy="1298575"/>
          </a:xfrm>
          <a:prstGeom prst="rect">
            <a:avLst/>
          </a:prstGeom>
        </p:spPr>
        <p:txBody>
          <a:bodyPr lIns="0" tIns="0" rIns="0" bIns="0" rtlCol="0" anchor="t">
            <a:spAutoFit/>
          </a:bodyPr>
          <a:lstStyle/>
          <a:p>
            <a:pPr marL="0" lvl="0" indent="0" algn="l">
              <a:lnSpc>
                <a:spcPts val="3499"/>
              </a:lnSpc>
              <a:spcBef>
                <a:spcPct val="0"/>
              </a:spcBef>
            </a:pPr>
            <a:r>
              <a:rPr lang="en-US" sz="2499" u="none" strike="noStrike" spc="-37">
                <a:solidFill>
                  <a:srgbClr val="000000"/>
                </a:solidFill>
                <a:latin typeface="Helvetica World"/>
                <a:ea typeface="Helvetica World"/>
                <a:cs typeface="Helvetica World"/>
                <a:sym typeface="Helvetica World"/>
              </a:rPr>
              <a:t>Edu.One, phần mềm của Viettel, đã được áp dụng tại nhiều trường học, giúp quản lý thông tin học sinh, tuy nhiên vẫn còn tồn tại một số hạn chế trong việc tương tác và chi phí.</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6</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800225" y="1562100"/>
            <a:ext cx="13249275" cy="2067009"/>
            <a:chOff x="0" y="0"/>
            <a:chExt cx="17665700" cy="2756012"/>
          </a:xfrm>
        </p:grpSpPr>
        <p:sp>
          <p:nvSpPr>
            <p:cNvPr id="7" name="TextBox 7"/>
            <p:cNvSpPr txBox="1"/>
            <p:nvPr/>
          </p:nvSpPr>
          <p:spPr>
            <a:xfrm>
              <a:off x="0" y="-85725"/>
              <a:ext cx="176657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Hạn chế hiện tại</a:t>
              </a:r>
            </a:p>
          </p:txBody>
        </p:sp>
        <p:sp>
          <p:nvSpPr>
            <p:cNvPr id="8" name="TextBox 8"/>
            <p:cNvSpPr txBox="1"/>
            <p:nvPr/>
          </p:nvSpPr>
          <p:spPr>
            <a:xfrm>
              <a:off x="0" y="2187687"/>
              <a:ext cx="176657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Các vấn đề trong hệ thống hiện tại</a:t>
              </a:r>
            </a:p>
          </p:txBody>
        </p:sp>
      </p:grpSp>
      <p:grpSp>
        <p:nvGrpSpPr>
          <p:cNvPr id="9" name="Group 9"/>
          <p:cNvGrpSpPr/>
          <p:nvPr/>
        </p:nvGrpSpPr>
        <p:grpSpPr>
          <a:xfrm>
            <a:off x="1800225" y="5143500"/>
            <a:ext cx="4308497" cy="2606675"/>
            <a:chOff x="0" y="0"/>
            <a:chExt cx="5744662" cy="3475567"/>
          </a:xfrm>
        </p:grpSpPr>
        <p:sp>
          <p:nvSpPr>
            <p:cNvPr id="10" name="TextBox 10"/>
            <p:cNvSpPr txBox="1"/>
            <p:nvPr/>
          </p:nvSpPr>
          <p:spPr>
            <a:xfrm>
              <a:off x="0" y="0"/>
              <a:ext cx="5744662"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Chi phí cao</a:t>
              </a:r>
            </a:p>
          </p:txBody>
        </p:sp>
        <p:sp>
          <p:nvSpPr>
            <p:cNvPr id="11" name="TextBox 11"/>
            <p:cNvSpPr txBox="1"/>
            <p:nvPr/>
          </p:nvSpPr>
          <p:spPr>
            <a:xfrm>
              <a:off x="0" y="1060450"/>
              <a:ext cx="5744662" cy="24151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Việc triển khai phần mềm sổ liên lạc điện tử gặp khó khăn do </a:t>
              </a:r>
              <a:r>
                <a:rPr lang="en-US" sz="2000" b="1" u="none" strike="noStrike" spc="-30">
                  <a:solidFill>
                    <a:srgbClr val="000000"/>
                  </a:solidFill>
                  <a:latin typeface="Helvetica World Bold"/>
                  <a:ea typeface="Helvetica World Bold"/>
                  <a:cs typeface="Helvetica World Bold"/>
                  <a:sym typeface="Helvetica World Bold"/>
                </a:rPr>
                <a:t>chi phí đầu tư</a:t>
              </a:r>
              <a:r>
                <a:rPr lang="en-US" sz="2000" u="none" strike="noStrike" spc="-30">
                  <a:solidFill>
                    <a:srgbClr val="000000"/>
                  </a:solidFill>
                  <a:latin typeface="Helvetica World"/>
                  <a:ea typeface="Helvetica World"/>
                  <a:cs typeface="Helvetica World"/>
                  <a:sym typeface="Helvetica World"/>
                </a:rPr>
                <a:t> ban đầu cao, gây trở ngại cho nhiều trường học trong việc áp dụng công nghệ mới.</a:t>
              </a:r>
            </a:p>
          </p:txBody>
        </p:sp>
      </p:grpSp>
      <p:grpSp>
        <p:nvGrpSpPr>
          <p:cNvPr id="12" name="Group 12"/>
          <p:cNvGrpSpPr/>
          <p:nvPr/>
        </p:nvGrpSpPr>
        <p:grpSpPr>
          <a:xfrm>
            <a:off x="7291388" y="5143500"/>
            <a:ext cx="4010025" cy="2578100"/>
            <a:chOff x="0" y="0"/>
            <a:chExt cx="5346700" cy="3437467"/>
          </a:xfrm>
        </p:grpSpPr>
        <p:sp>
          <p:nvSpPr>
            <p:cNvPr id="13" name="TextBox 13"/>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Tương tác một chiều</a:t>
              </a:r>
            </a:p>
          </p:txBody>
        </p:sp>
        <p:sp>
          <p:nvSpPr>
            <p:cNvPr id="14" name="TextBox 14"/>
            <p:cNvSpPr txBox="1"/>
            <p:nvPr/>
          </p:nvSpPr>
          <p:spPr>
            <a:xfrm>
              <a:off x="0" y="1060450"/>
              <a:ext cx="5346700" cy="23770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Hiện tại, phần mềm thường chỉ cho phép </a:t>
              </a:r>
              <a:r>
                <a:rPr lang="en-US" sz="2000" b="1" u="none" strike="noStrike" spc="-30">
                  <a:solidFill>
                    <a:srgbClr val="000000"/>
                  </a:solidFill>
                  <a:latin typeface="Helvetica World Bold"/>
                  <a:ea typeface="Helvetica World Bold"/>
                  <a:cs typeface="Helvetica World Bold"/>
                  <a:sym typeface="Helvetica World Bold"/>
                </a:rPr>
                <a:t>tương tác một chiều</a:t>
              </a:r>
              <a:r>
                <a:rPr lang="en-US" sz="2000" u="none" strike="noStrike" spc="-30">
                  <a:solidFill>
                    <a:srgbClr val="000000"/>
                  </a:solidFill>
                  <a:latin typeface="Helvetica World"/>
                  <a:ea typeface="Helvetica World"/>
                  <a:cs typeface="Helvetica World"/>
                  <a:sym typeface="Helvetica World"/>
                </a:rPr>
                <a:t>, nghĩa là phụ huynh chủ yếu nhận thông tin mà không thể phản hồi, dẫn đến thiếu sót trong giao tiếp.</a:t>
              </a:r>
            </a:p>
          </p:txBody>
        </p:sp>
      </p:grpSp>
      <p:grpSp>
        <p:nvGrpSpPr>
          <p:cNvPr id="15" name="Group 15"/>
          <p:cNvGrpSpPr/>
          <p:nvPr/>
        </p:nvGrpSpPr>
        <p:grpSpPr>
          <a:xfrm>
            <a:off x="12172950" y="5143500"/>
            <a:ext cx="4010025" cy="2578100"/>
            <a:chOff x="0" y="0"/>
            <a:chExt cx="5346700" cy="3437467"/>
          </a:xfrm>
        </p:grpSpPr>
        <p:sp>
          <p:nvSpPr>
            <p:cNvPr id="16" name="TextBox 16"/>
            <p:cNvSpPr txBox="1"/>
            <p:nvPr/>
          </p:nvSpPr>
          <p:spPr>
            <a:xfrm>
              <a:off x="0" y="0"/>
              <a:ext cx="5346700" cy="533400"/>
            </a:xfrm>
            <a:prstGeom prst="rect">
              <a:avLst/>
            </a:prstGeom>
          </p:spPr>
          <p:txBody>
            <a:bodyPr lIns="0" tIns="0" rIns="0" bIns="0" rtlCol="0" anchor="t">
              <a:spAutoFit/>
            </a:bodyPr>
            <a:lstStyle/>
            <a:p>
              <a:pPr marL="0" lvl="0" indent="0" algn="l">
                <a:lnSpc>
                  <a:spcPts val="2999"/>
                </a:lnSpc>
                <a:spcBef>
                  <a:spcPct val="0"/>
                </a:spcBef>
              </a:pPr>
              <a:r>
                <a:rPr lang="en-US" sz="2499" b="1" spc="-37">
                  <a:solidFill>
                    <a:srgbClr val="000000"/>
                  </a:solidFill>
                  <a:latin typeface="Helvetica World Bold"/>
                  <a:ea typeface="Helvetica World Bold"/>
                  <a:cs typeface="Helvetica World Bold"/>
                  <a:sym typeface="Helvetica World Bold"/>
                </a:rPr>
                <a:t>Phụ huynh chưa quen</a:t>
              </a:r>
            </a:p>
          </p:txBody>
        </p:sp>
        <p:sp>
          <p:nvSpPr>
            <p:cNvPr id="17" name="TextBox 17"/>
            <p:cNvSpPr txBox="1"/>
            <p:nvPr/>
          </p:nvSpPr>
          <p:spPr>
            <a:xfrm>
              <a:off x="0" y="1060450"/>
              <a:ext cx="5346700" cy="2377017"/>
            </a:xfrm>
            <a:prstGeom prst="rect">
              <a:avLst/>
            </a:prstGeom>
          </p:spPr>
          <p:txBody>
            <a:bodyPr lIns="0" tIns="0" rIns="0" bIns="0" rtlCol="0" anchor="t">
              <a:spAutoFit/>
            </a:bodyPr>
            <a:lstStyle/>
            <a:p>
              <a:pPr marL="0" lvl="0" indent="0" algn="l">
                <a:lnSpc>
                  <a:spcPts val="2800"/>
                </a:lnSpc>
              </a:pPr>
              <a:r>
                <a:rPr lang="en-US" sz="2000" u="none" strike="noStrike" spc="-30">
                  <a:solidFill>
                    <a:srgbClr val="000000"/>
                  </a:solidFill>
                  <a:latin typeface="Helvetica World"/>
                  <a:ea typeface="Helvetica World"/>
                  <a:cs typeface="Helvetica World"/>
                  <a:sym typeface="Helvetica World"/>
                </a:rPr>
                <a:t>Nhiều phụ huynh </a:t>
              </a:r>
              <a:r>
                <a:rPr lang="en-US" sz="2000" b="1" u="none" strike="noStrike" spc="-30">
                  <a:solidFill>
                    <a:srgbClr val="000000"/>
                  </a:solidFill>
                  <a:latin typeface="Helvetica World Bold"/>
                  <a:ea typeface="Helvetica World Bold"/>
                  <a:cs typeface="Helvetica World Bold"/>
                  <a:sym typeface="Helvetica World Bold"/>
                </a:rPr>
                <a:t>vẫn chưa quen</a:t>
              </a:r>
              <a:r>
                <a:rPr lang="en-US" sz="2000" u="none" strike="noStrike" spc="-30">
                  <a:solidFill>
                    <a:srgbClr val="000000"/>
                  </a:solidFill>
                  <a:latin typeface="Helvetica World"/>
                  <a:ea typeface="Helvetica World"/>
                  <a:cs typeface="Helvetica World"/>
                  <a:sym typeface="Helvetica World"/>
                </a:rPr>
                <a:t> với công nghệ mới, điều này ảnh hưởng đến việc tiếp cận và sử dụng phần mềm một cách hiệu quả trong việc quản lý thông tin học sinh.</a:t>
              </a:r>
            </a:p>
          </p:txBody>
        </p:sp>
      </p:grpSp>
      <p:sp>
        <p:nvSpPr>
          <p:cNvPr id="18" name="Freeform 18"/>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809625"/>
            <a:ext cx="16954500" cy="1069976"/>
          </a:xfrm>
          <a:prstGeom prst="rect">
            <a:avLst/>
          </a:prstGeom>
        </p:spPr>
        <p:txBody>
          <a:bodyPr lIns="0" tIns="0" rIns="0" bIns="0" rtlCol="0" anchor="t">
            <a:spAutoFit/>
          </a:bodyPr>
          <a:lstStyle/>
          <a:p>
            <a:pPr marL="0" lvl="0" indent="0" algn="l">
              <a:lnSpc>
                <a:spcPts val="8000"/>
              </a:lnSpc>
            </a:pPr>
            <a:r>
              <a:rPr lang="en-US" sz="8000">
                <a:solidFill>
                  <a:srgbClr val="000000"/>
                </a:solidFill>
                <a:latin typeface="Georgia Pro Condensed"/>
                <a:ea typeface="Georgia Pro Condensed"/>
                <a:cs typeface="Georgia Pro Condensed"/>
                <a:sym typeface="Georgia Pro Condensed"/>
              </a:rPr>
              <a:t>Yêu cầu và Mục tiêu hệ thống</a:t>
            </a:r>
          </a:p>
        </p:txBody>
      </p:sp>
      <p:grpSp>
        <p:nvGrpSpPr>
          <p:cNvPr id="3" name="Group 3"/>
          <p:cNvGrpSpPr/>
          <p:nvPr/>
        </p:nvGrpSpPr>
        <p:grpSpPr>
          <a:xfrm>
            <a:off x="2105025" y="4259580"/>
            <a:ext cx="6886575" cy="1370648"/>
            <a:chOff x="0" y="0"/>
            <a:chExt cx="9182100" cy="1827530"/>
          </a:xfrm>
        </p:grpSpPr>
        <p:sp>
          <p:nvSpPr>
            <p:cNvPr id="4" name="TextBox 4"/>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spc="-44">
                  <a:solidFill>
                    <a:srgbClr val="000000"/>
                  </a:solidFill>
                  <a:latin typeface="Helvetica World Bold"/>
                  <a:ea typeface="Helvetica World Bold"/>
                  <a:cs typeface="Helvetica World Bold"/>
                  <a:sym typeface="Helvetica World Bold"/>
                </a:rPr>
                <a:t>Giao diện thân thiện</a:t>
              </a:r>
            </a:p>
          </p:txBody>
        </p:sp>
        <p:sp>
          <p:nvSpPr>
            <p:cNvPr id="5" name="TextBox 5"/>
            <p:cNvSpPr txBox="1"/>
            <p:nvPr/>
          </p:nvSpPr>
          <p:spPr>
            <a:xfrm>
              <a:off x="0" y="1295189"/>
              <a:ext cx="9182100" cy="532342"/>
            </a:xfrm>
            <a:prstGeom prst="rect">
              <a:avLst/>
            </a:prstGeom>
          </p:spPr>
          <p:txBody>
            <a:bodyPr lIns="0" tIns="0" rIns="0" bIns="0" rtlCol="0" anchor="t">
              <a:spAutoFit/>
            </a:bodyPr>
            <a:lstStyle/>
            <a:p>
              <a:pPr marL="0" lvl="0" indent="0" algn="l">
                <a:lnSpc>
                  <a:spcPts val="3249"/>
                </a:lnSpc>
                <a:spcBef>
                  <a:spcPct val="0"/>
                </a:spcBef>
              </a:pPr>
              <a:r>
                <a:rPr lang="en-US" sz="2499" u="none" strike="noStrike" spc="-37">
                  <a:solidFill>
                    <a:srgbClr val="000000"/>
                  </a:solidFill>
                  <a:latin typeface="Helvetica World"/>
                  <a:ea typeface="Helvetica World"/>
                  <a:cs typeface="Helvetica World"/>
                  <a:sym typeface="Helvetica World"/>
                </a:rPr>
                <a:t>Phải dễ sử dụng và thân thiện với người dùng.</a:t>
              </a:r>
            </a:p>
          </p:txBody>
        </p:sp>
      </p:grpSp>
      <p:grpSp>
        <p:nvGrpSpPr>
          <p:cNvPr id="6" name="Group 6"/>
          <p:cNvGrpSpPr/>
          <p:nvPr/>
        </p:nvGrpSpPr>
        <p:grpSpPr>
          <a:xfrm>
            <a:off x="10734675" y="6944836"/>
            <a:ext cx="6886575" cy="1780223"/>
            <a:chOff x="0" y="0"/>
            <a:chExt cx="9182100" cy="2373630"/>
          </a:xfrm>
        </p:grpSpPr>
        <p:sp>
          <p:nvSpPr>
            <p:cNvPr id="7" name="TextBox 7"/>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44">
                  <a:solidFill>
                    <a:srgbClr val="000000"/>
                  </a:solidFill>
                  <a:latin typeface="Helvetica World Bold"/>
                  <a:ea typeface="Helvetica World Bold"/>
                  <a:cs typeface="Helvetica World Bold"/>
                  <a:sym typeface="Helvetica World Bold"/>
                </a:rPr>
                <a:t>Tin học hóa quy trình</a:t>
              </a:r>
            </a:p>
          </p:txBody>
        </p:sp>
        <p:sp>
          <p:nvSpPr>
            <p:cNvPr id="8" name="TextBox 8"/>
            <p:cNvSpPr txBox="1"/>
            <p:nvPr/>
          </p:nvSpPr>
          <p:spPr>
            <a:xfrm>
              <a:off x="0" y="1295189"/>
              <a:ext cx="9182100" cy="1078442"/>
            </a:xfrm>
            <a:prstGeom prst="rect">
              <a:avLst/>
            </a:prstGeom>
          </p:spPr>
          <p:txBody>
            <a:bodyPr lIns="0" tIns="0" rIns="0" bIns="0" rtlCol="0" anchor="t">
              <a:spAutoFit/>
            </a:bodyPr>
            <a:lstStyle/>
            <a:p>
              <a:pPr marL="0" lvl="0" indent="0" algn="l">
                <a:lnSpc>
                  <a:spcPts val="3249"/>
                </a:lnSpc>
                <a:spcBef>
                  <a:spcPct val="0"/>
                </a:spcBef>
              </a:pPr>
              <a:r>
                <a:rPr lang="en-US" sz="2499" u="none" strike="noStrike" spc="-37">
                  <a:solidFill>
                    <a:srgbClr val="000000"/>
                  </a:solidFill>
                  <a:latin typeface="Helvetica World"/>
                  <a:ea typeface="Helvetica World"/>
                  <a:cs typeface="Helvetica World"/>
                  <a:sym typeface="Helvetica World"/>
                </a:rPr>
                <a:t>Giúp giảm thiểu thủ công và tăng hiệu quả công việc.</a:t>
              </a:r>
            </a:p>
          </p:txBody>
        </p:sp>
      </p:grpSp>
      <p:grpSp>
        <p:nvGrpSpPr>
          <p:cNvPr id="9" name="Group 9"/>
          <p:cNvGrpSpPr/>
          <p:nvPr/>
        </p:nvGrpSpPr>
        <p:grpSpPr>
          <a:xfrm>
            <a:off x="2105025" y="6937534"/>
            <a:ext cx="6886575" cy="1416844"/>
            <a:chOff x="0" y="0"/>
            <a:chExt cx="9182100" cy="1889125"/>
          </a:xfrm>
        </p:grpSpPr>
        <p:sp>
          <p:nvSpPr>
            <p:cNvPr id="10" name="TextBox 10"/>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44">
                  <a:solidFill>
                    <a:srgbClr val="000000"/>
                  </a:solidFill>
                  <a:latin typeface="Helvetica World Bold"/>
                  <a:ea typeface="Helvetica World Bold"/>
                  <a:cs typeface="Helvetica World Bold"/>
                  <a:sym typeface="Helvetica World Bold"/>
                </a:rPr>
                <a:t>Hỗ trợ quản lý điểm</a:t>
              </a:r>
            </a:p>
          </p:txBody>
        </p:sp>
        <p:sp>
          <p:nvSpPr>
            <p:cNvPr id="11" name="TextBox 11"/>
            <p:cNvSpPr txBox="1"/>
            <p:nvPr/>
          </p:nvSpPr>
          <p:spPr>
            <a:xfrm>
              <a:off x="0" y="1356783"/>
              <a:ext cx="9182100" cy="532342"/>
            </a:xfrm>
            <a:prstGeom prst="rect">
              <a:avLst/>
            </a:prstGeom>
          </p:spPr>
          <p:txBody>
            <a:bodyPr lIns="0" tIns="0" rIns="0" bIns="0" rtlCol="0" anchor="t">
              <a:spAutoFit/>
            </a:bodyPr>
            <a:lstStyle/>
            <a:p>
              <a:pPr marL="0" lvl="0" indent="0" algn="l">
                <a:lnSpc>
                  <a:spcPts val="3249"/>
                </a:lnSpc>
                <a:spcBef>
                  <a:spcPct val="0"/>
                </a:spcBef>
              </a:pPr>
              <a:r>
                <a:rPr lang="en-US" sz="2499" u="none" strike="noStrike" spc="-37">
                  <a:solidFill>
                    <a:srgbClr val="000000"/>
                  </a:solidFill>
                  <a:latin typeface="Helvetica World"/>
                  <a:ea typeface="Helvetica World"/>
                  <a:cs typeface="Helvetica World"/>
                  <a:sym typeface="Helvetica World"/>
                </a:rPr>
                <a:t>Cần cho phép quản lý điểm một cách hiệu quả.</a:t>
              </a:r>
            </a:p>
          </p:txBody>
        </p:sp>
      </p:grpSp>
      <p:sp>
        <p:nvSpPr>
          <p:cNvPr id="12" name="TextBox 12"/>
          <p:cNvSpPr txBox="1"/>
          <p:nvPr/>
        </p:nvSpPr>
        <p:spPr>
          <a:xfrm>
            <a:off x="666750" y="4244340"/>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01</a:t>
            </a:r>
          </a:p>
        </p:txBody>
      </p:sp>
      <p:sp>
        <p:nvSpPr>
          <p:cNvPr id="13" name="TextBox 13"/>
          <p:cNvSpPr txBox="1"/>
          <p:nvPr/>
        </p:nvSpPr>
        <p:spPr>
          <a:xfrm>
            <a:off x="9296400" y="425005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03</a:t>
            </a:r>
          </a:p>
        </p:txBody>
      </p:sp>
      <p:sp>
        <p:nvSpPr>
          <p:cNvPr id="14" name="TextBox 14"/>
          <p:cNvSpPr txBox="1"/>
          <p:nvPr/>
        </p:nvSpPr>
        <p:spPr>
          <a:xfrm>
            <a:off x="9296400" y="6936105"/>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04</a:t>
            </a:r>
          </a:p>
        </p:txBody>
      </p:sp>
      <p:sp>
        <p:nvSpPr>
          <p:cNvPr id="15" name="TextBox 15"/>
          <p:cNvSpPr txBox="1"/>
          <p:nvPr/>
        </p:nvSpPr>
        <p:spPr>
          <a:xfrm>
            <a:off x="666750" y="6930390"/>
            <a:ext cx="864987" cy="428625"/>
          </a:xfrm>
          <a:prstGeom prst="rect">
            <a:avLst/>
          </a:prstGeom>
        </p:spPr>
        <p:txBody>
          <a:bodyPr lIns="0" tIns="0" rIns="0" bIns="0" rtlCol="0" anchor="t">
            <a:spAutoFit/>
          </a:bodyPr>
          <a:lstStyle/>
          <a:p>
            <a:pPr marL="0" lvl="0" indent="0" algn="l">
              <a:lnSpc>
                <a:spcPts val="3359"/>
              </a:lnSpc>
              <a:spcBef>
                <a:spcPct val="0"/>
              </a:spcBef>
            </a:pPr>
            <a:r>
              <a:rPr lang="en-US" sz="2799" u="none">
                <a:solidFill>
                  <a:srgbClr val="000000"/>
                </a:solidFill>
                <a:latin typeface="Georgia Pro Condensed"/>
                <a:ea typeface="Georgia Pro Condensed"/>
                <a:cs typeface="Georgia Pro Condensed"/>
                <a:sym typeface="Georgia Pro Condensed"/>
              </a:rPr>
              <a:t>02</a:t>
            </a:r>
          </a:p>
        </p:txBody>
      </p:sp>
      <p:grpSp>
        <p:nvGrpSpPr>
          <p:cNvPr id="16" name="Group 16"/>
          <p:cNvGrpSpPr/>
          <p:nvPr/>
        </p:nvGrpSpPr>
        <p:grpSpPr>
          <a:xfrm>
            <a:off x="10734675" y="4258786"/>
            <a:ext cx="6886575" cy="1370648"/>
            <a:chOff x="0" y="0"/>
            <a:chExt cx="9182100" cy="1827530"/>
          </a:xfrm>
        </p:grpSpPr>
        <p:sp>
          <p:nvSpPr>
            <p:cNvPr id="17" name="TextBox 17"/>
            <p:cNvSpPr txBox="1"/>
            <p:nvPr/>
          </p:nvSpPr>
          <p:spPr>
            <a:xfrm>
              <a:off x="0" y="-9525"/>
              <a:ext cx="9182100" cy="6699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44">
                  <a:solidFill>
                    <a:srgbClr val="000000"/>
                  </a:solidFill>
                  <a:latin typeface="Helvetica World Bold"/>
                  <a:ea typeface="Helvetica World Bold"/>
                  <a:cs typeface="Helvetica World Bold"/>
                  <a:sym typeface="Helvetica World Bold"/>
                </a:rPr>
                <a:t>Tính dễ bảo trì</a:t>
              </a:r>
            </a:p>
          </p:txBody>
        </p:sp>
        <p:sp>
          <p:nvSpPr>
            <p:cNvPr id="18" name="TextBox 18"/>
            <p:cNvSpPr txBox="1"/>
            <p:nvPr/>
          </p:nvSpPr>
          <p:spPr>
            <a:xfrm>
              <a:off x="0" y="1295189"/>
              <a:ext cx="9182100" cy="532342"/>
            </a:xfrm>
            <a:prstGeom prst="rect">
              <a:avLst/>
            </a:prstGeom>
          </p:spPr>
          <p:txBody>
            <a:bodyPr lIns="0" tIns="0" rIns="0" bIns="0" rtlCol="0" anchor="t">
              <a:spAutoFit/>
            </a:bodyPr>
            <a:lstStyle/>
            <a:p>
              <a:pPr marL="0" lvl="0" indent="0" algn="l">
                <a:lnSpc>
                  <a:spcPts val="3249"/>
                </a:lnSpc>
                <a:spcBef>
                  <a:spcPct val="0"/>
                </a:spcBef>
              </a:pPr>
              <a:r>
                <a:rPr lang="en-US" sz="2499" u="none" strike="noStrike" spc="-37">
                  <a:solidFill>
                    <a:srgbClr val="000000"/>
                  </a:solidFill>
                  <a:latin typeface="Helvetica World"/>
                  <a:ea typeface="Helvetica World"/>
                  <a:cs typeface="Helvetica World"/>
                  <a:sym typeface="Helvetica World"/>
                </a:rPr>
                <a:t>Hệ thống phải dễ bảo trì và nâng cấp nhanh chóng.</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8</a:t>
            </a:r>
          </a:p>
        </p:txBody>
      </p:sp>
      <p:grpSp>
        <p:nvGrpSpPr>
          <p:cNvPr id="3" name="Group 3"/>
          <p:cNvGrpSpPr/>
          <p:nvPr/>
        </p:nvGrpSpPr>
        <p:grpSpPr>
          <a:xfrm>
            <a:off x="666750"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1443450" y="1799950"/>
            <a:ext cx="12944475" cy="6210300"/>
            <a:chOff x="0" y="0"/>
            <a:chExt cx="17259300" cy="8280400"/>
          </a:xfrm>
        </p:grpSpPr>
        <p:sp>
          <p:nvSpPr>
            <p:cNvPr id="7" name="TextBox 7"/>
            <p:cNvSpPr txBox="1"/>
            <p:nvPr/>
          </p:nvSpPr>
          <p:spPr>
            <a:xfrm>
              <a:off x="0" y="-85725"/>
              <a:ext cx="172593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Phân tích thông tin đầu vào</a:t>
              </a:r>
            </a:p>
          </p:txBody>
        </p:sp>
        <p:sp>
          <p:nvSpPr>
            <p:cNvPr id="8" name="TextBox 8"/>
            <p:cNvSpPr txBox="1"/>
            <p:nvPr/>
          </p:nvSpPr>
          <p:spPr>
            <a:xfrm>
              <a:off x="0" y="2187687"/>
              <a:ext cx="172593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Các dữ liệu cần thiết cho hệ thống</a:t>
              </a:r>
            </a:p>
          </p:txBody>
        </p:sp>
        <p:sp>
          <p:nvSpPr>
            <p:cNvPr id="9" name="TextBox 9"/>
            <p:cNvSpPr txBox="1"/>
            <p:nvPr/>
          </p:nvSpPr>
          <p:spPr>
            <a:xfrm>
              <a:off x="0" y="3059641"/>
              <a:ext cx="13512134" cy="5220759"/>
            </a:xfrm>
            <a:prstGeom prst="rect">
              <a:avLst/>
            </a:prstGeom>
          </p:spPr>
          <p:txBody>
            <a:bodyPr lIns="0" tIns="0" rIns="0" bIns="0" rtlCol="0" anchor="t">
              <a:spAutoFit/>
            </a:bodyPr>
            <a:lstStyle/>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Điểm số và nhận xét của giáo viên</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Thông tin cá nhân (học sinh, phụ huynh, giáo viên)</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Thời khóa biểu</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Thông báo từ nhà trường / giáo viên</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Tin nhắn trao đổi phụ huynh – giáo viên</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Dữ liệu điểm danh</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Đơn xin nghỉ phép</a:t>
              </a:r>
            </a:p>
            <a:p>
              <a:pPr marL="539748" lvl="1" indent="-269874" algn="l">
                <a:lnSpc>
                  <a:spcPts val="3499"/>
                </a:lnSpc>
                <a:buFont typeface="Arial"/>
                <a:buChar char="•"/>
              </a:pPr>
              <a:r>
                <a:rPr lang="en-US" sz="2499" spc="-37">
                  <a:solidFill>
                    <a:srgbClr val="000000"/>
                  </a:solidFill>
                  <a:latin typeface="Helvetica World"/>
                  <a:ea typeface="Helvetica World"/>
                  <a:cs typeface="Helvetica World"/>
                  <a:sym typeface="Helvetica World"/>
                </a:rPr>
                <a:t>Thông tin vi phạm – kỷ luật</a:t>
              </a:r>
            </a:p>
            <a:p>
              <a:pPr marL="0" lvl="0" indent="0" algn="l">
                <a:lnSpc>
                  <a:spcPts val="3499"/>
                </a:lnSpc>
              </a:pPr>
              <a:endParaRPr lang="en-US" sz="2499" spc="-37">
                <a:solidFill>
                  <a:srgbClr val="000000"/>
                </a:solidFill>
                <a:latin typeface="Helvetica World"/>
                <a:ea typeface="Helvetica World"/>
                <a:cs typeface="Helvetica World"/>
                <a:sym typeface="Helvetica World"/>
              </a:endParaRPr>
            </a:p>
          </p:txBody>
        </p:sp>
      </p:grpSp>
      <p:sp>
        <p:nvSpPr>
          <p:cNvPr id="10" name="Freeform 10"/>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ADAFF"/>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Helvetica World"/>
                <a:ea typeface="Helvetica World"/>
                <a:cs typeface="Helvetica World"/>
                <a:sym typeface="Helvetica World"/>
              </a:rPr>
              <a:t>9</a:t>
            </a:r>
          </a:p>
        </p:txBody>
      </p:sp>
      <p:grpSp>
        <p:nvGrpSpPr>
          <p:cNvPr id="3" name="Group 3"/>
          <p:cNvGrpSpPr/>
          <p:nvPr/>
        </p:nvGrpSpPr>
        <p:grpSpPr>
          <a:xfrm>
            <a:off x="446088" y="666750"/>
            <a:ext cx="16954500" cy="8953500"/>
            <a:chOff x="0" y="0"/>
            <a:chExt cx="4465383" cy="2358123"/>
          </a:xfrm>
        </p:grpSpPr>
        <p:sp>
          <p:nvSpPr>
            <p:cNvPr id="4" name="Freeform 4"/>
            <p:cNvSpPr/>
            <p:nvPr/>
          </p:nvSpPr>
          <p:spPr>
            <a:xfrm>
              <a:off x="0" y="0"/>
              <a:ext cx="4465383" cy="2358124"/>
            </a:xfrm>
            <a:custGeom>
              <a:avLst/>
              <a:gdLst/>
              <a:ahLst/>
              <a:cxnLst/>
              <a:rect l="l" t="t" r="r" b="b"/>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FFFFFF"/>
            </a:solidFill>
            <a:ln cap="rnd">
              <a:noFill/>
              <a:prstDash val="solid"/>
              <a:round/>
            </a:ln>
          </p:spPr>
        </p:sp>
        <p:sp>
          <p:nvSpPr>
            <p:cNvPr id="5" name="TextBox 5"/>
            <p:cNvSpPr txBox="1"/>
            <p:nvPr/>
          </p:nvSpPr>
          <p:spPr>
            <a:xfrm>
              <a:off x="0" y="-57150"/>
              <a:ext cx="4465383" cy="2415273"/>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6" name="Group 6"/>
          <p:cNvGrpSpPr/>
          <p:nvPr/>
        </p:nvGrpSpPr>
        <p:grpSpPr>
          <a:xfrm>
            <a:off x="2157000" y="1028700"/>
            <a:ext cx="13249275" cy="2067009"/>
            <a:chOff x="0" y="0"/>
            <a:chExt cx="17665700" cy="2756012"/>
          </a:xfrm>
        </p:grpSpPr>
        <p:sp>
          <p:nvSpPr>
            <p:cNvPr id="7" name="TextBox 7"/>
            <p:cNvSpPr txBox="1"/>
            <p:nvPr/>
          </p:nvSpPr>
          <p:spPr>
            <a:xfrm>
              <a:off x="0" y="-85725"/>
              <a:ext cx="17665700" cy="1702858"/>
            </a:xfrm>
            <a:prstGeom prst="rect">
              <a:avLst/>
            </a:prstGeom>
          </p:spPr>
          <p:txBody>
            <a:bodyPr lIns="0" tIns="0" rIns="0" bIns="0" rtlCol="0" anchor="t">
              <a:spAutoFit/>
            </a:bodyPr>
            <a:lstStyle/>
            <a:p>
              <a:pPr marL="0" lvl="0" indent="0" algn="l">
                <a:lnSpc>
                  <a:spcPts val="10400"/>
                </a:lnSpc>
              </a:pPr>
              <a:r>
                <a:rPr lang="en-US" sz="8000" spc="-240">
                  <a:solidFill>
                    <a:srgbClr val="000000"/>
                  </a:solidFill>
                  <a:latin typeface="Georgia Pro Condensed"/>
                  <a:ea typeface="Georgia Pro Condensed"/>
                  <a:cs typeface="Georgia Pro Condensed"/>
                  <a:sym typeface="Georgia Pro Condensed"/>
                </a:rPr>
                <a:t>Thông tin đầu ra</a:t>
              </a:r>
            </a:p>
          </p:txBody>
        </p:sp>
        <p:sp>
          <p:nvSpPr>
            <p:cNvPr id="8" name="TextBox 8"/>
            <p:cNvSpPr txBox="1"/>
            <p:nvPr/>
          </p:nvSpPr>
          <p:spPr>
            <a:xfrm>
              <a:off x="0" y="2187687"/>
              <a:ext cx="17665700" cy="568325"/>
            </a:xfrm>
            <a:prstGeom prst="rect">
              <a:avLst/>
            </a:prstGeom>
          </p:spPr>
          <p:txBody>
            <a:bodyPr lIns="0" tIns="0" rIns="0" bIns="0" rtlCol="0" anchor="t">
              <a:spAutoFit/>
            </a:bodyPr>
            <a:lstStyle/>
            <a:p>
              <a:pPr marL="0" lvl="0" indent="0" algn="l">
                <a:lnSpc>
                  <a:spcPts val="3000"/>
                </a:lnSpc>
                <a:spcBef>
                  <a:spcPct val="0"/>
                </a:spcBef>
              </a:pPr>
              <a:r>
                <a:rPr lang="en-US" sz="2500" b="1" spc="-37">
                  <a:solidFill>
                    <a:srgbClr val="000000"/>
                  </a:solidFill>
                  <a:latin typeface="Helvetica World Bold"/>
                  <a:ea typeface="Helvetica World Bold"/>
                  <a:cs typeface="Helvetica World Bold"/>
                  <a:sym typeface="Helvetica World Bold"/>
                </a:rPr>
                <a:t>Các kết quả chính từ hệ thống</a:t>
              </a:r>
            </a:p>
          </p:txBody>
        </p:sp>
      </p:grpSp>
      <p:sp>
        <p:nvSpPr>
          <p:cNvPr id="9" name="Freeform 9"/>
          <p:cNvSpPr/>
          <p:nvPr/>
        </p:nvSpPr>
        <p:spPr>
          <a:xfrm rot="-3117037">
            <a:off x="16099474" y="7952721"/>
            <a:ext cx="2112604" cy="1859092"/>
          </a:xfrm>
          <a:custGeom>
            <a:avLst/>
            <a:gdLst/>
            <a:ahLst/>
            <a:cxnLst/>
            <a:rect l="l" t="t" r="r" b="b"/>
            <a:pathLst>
              <a:path w="2112604" h="1859092">
                <a:moveTo>
                  <a:pt x="0" y="0"/>
                </a:moveTo>
                <a:lnTo>
                  <a:pt x="2112605" y="0"/>
                </a:lnTo>
                <a:lnTo>
                  <a:pt x="2112605" y="1859092"/>
                </a:lnTo>
                <a:lnTo>
                  <a:pt x="0" y="185909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2157000" y="3230880"/>
            <a:ext cx="12727898" cy="3892476"/>
          </a:xfrm>
          <a:prstGeom prst="rect">
            <a:avLst/>
          </a:prstGeom>
        </p:spPr>
        <p:txBody>
          <a:bodyPr lIns="0" tIns="0" rIns="0" bIns="0" rtlCol="0" anchor="t">
            <a:spAutoFit/>
          </a:bodyPr>
          <a:lstStyle/>
          <a:p>
            <a:pPr algn="just">
              <a:lnSpc>
                <a:spcPts val="3359"/>
              </a:lnSpc>
              <a:spcBef>
                <a:spcPct val="0"/>
              </a:spcBef>
            </a:pPr>
            <a:r>
              <a:rPr lang="en-US" sz="2400" dirty="0">
                <a:solidFill>
                  <a:srgbClr val="000000"/>
                </a:solidFill>
                <a:latin typeface="Helvetica World"/>
                <a:ea typeface="Helvetica World"/>
                <a:cs typeface="Helvetica World"/>
                <a:sym typeface="Helvetica World"/>
              </a:rPr>
              <a:t>1, </a:t>
            </a:r>
            <a:r>
              <a:rPr lang="en-US" sz="2400" dirty="0" err="1">
                <a:solidFill>
                  <a:srgbClr val="000000"/>
                </a:solidFill>
                <a:latin typeface="Helvetica World"/>
                <a:ea typeface="Helvetica World"/>
                <a:cs typeface="Helvetica World"/>
                <a:sym typeface="Helvetica World"/>
              </a:rPr>
              <a:t>Kết</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quả</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học</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tập</a:t>
            </a:r>
            <a:endParaRPr lang="en-US" sz="2400" dirty="0">
              <a:solidFill>
                <a:srgbClr val="000000"/>
              </a:solidFill>
              <a:latin typeface="Helvetica World"/>
              <a:ea typeface="Helvetica World"/>
              <a:cs typeface="Helvetica World"/>
              <a:sym typeface="Helvetica World"/>
            </a:endParaRP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Bảng</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điểm</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điểm</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trung</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bình</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nhận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xét</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của</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giáo</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viên</a:t>
            </a:r>
            <a:r>
              <a:rPr lang="en-US" sz="2400" dirty="0">
                <a:solidFill>
                  <a:srgbClr val="000000"/>
                </a:solidFill>
                <a:latin typeface="Helvetica World"/>
                <a:ea typeface="Helvetica World"/>
                <a:cs typeface="Helvetica World"/>
                <a:sym typeface="Helvetica World"/>
              </a:rPr>
              <a:t>.</a:t>
            </a: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2, </a:t>
            </a:r>
            <a:r>
              <a:rPr lang="en-US" sz="2400" dirty="0" err="1">
                <a:solidFill>
                  <a:srgbClr val="000000"/>
                </a:solidFill>
                <a:latin typeface="Helvetica World"/>
                <a:ea typeface="Helvetica World"/>
                <a:cs typeface="Helvetica World"/>
                <a:sym typeface="Helvetica World"/>
              </a:rPr>
              <a:t>Thời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khóa</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biểu</a:t>
            </a:r>
            <a:endParaRPr lang="en-US" sz="2400" dirty="0">
              <a:solidFill>
                <a:srgbClr val="000000"/>
              </a:solidFill>
              <a:latin typeface="Helvetica World"/>
              <a:ea typeface="Helvetica World"/>
              <a:cs typeface="Helvetica World"/>
              <a:sym typeface="Helvetica World"/>
            </a:endParaRP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Lịch</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học</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cập</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nhật</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theo</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lớp</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và</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thời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gian</a:t>
            </a:r>
            <a:r>
              <a:rPr lang="en-US" sz="2400" dirty="0">
                <a:solidFill>
                  <a:srgbClr val="000000"/>
                </a:solidFill>
                <a:latin typeface="Helvetica World"/>
                <a:ea typeface="Helvetica World"/>
                <a:cs typeface="Helvetica World"/>
                <a:sym typeface="Helvetica World"/>
              </a:rPr>
              <a:t>.</a:t>
            </a: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3, Thông </a:t>
            </a:r>
            <a:r>
              <a:rPr lang="en-US" sz="2400" dirty="0" err="1">
                <a:solidFill>
                  <a:srgbClr val="000000"/>
                </a:solidFill>
                <a:latin typeface="Helvetica World"/>
                <a:ea typeface="Helvetica World"/>
                <a:cs typeface="Helvetica World"/>
                <a:sym typeface="Helvetica World"/>
              </a:rPr>
              <a:t>báo</a:t>
            </a:r>
            <a:endParaRPr lang="en-US" sz="2400" dirty="0">
              <a:solidFill>
                <a:srgbClr val="000000"/>
              </a:solidFill>
              <a:latin typeface="Helvetica World"/>
              <a:ea typeface="Helvetica World"/>
              <a:cs typeface="Helvetica World"/>
              <a:sym typeface="Helvetica World"/>
            </a:endParaRP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	Thông </a:t>
            </a:r>
            <a:r>
              <a:rPr lang="en-US" sz="2400" dirty="0" err="1">
                <a:solidFill>
                  <a:srgbClr val="000000"/>
                </a:solidFill>
                <a:latin typeface="Helvetica World"/>
                <a:ea typeface="Helvetica World"/>
                <a:cs typeface="Helvetica World"/>
                <a:sym typeface="Helvetica World"/>
              </a:rPr>
              <a:t>báo</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từ</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giáo</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viên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và</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nhà</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trường</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gửi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đến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phụ</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huynh</a:t>
            </a:r>
            <a:r>
              <a:rPr lang="en-US" sz="2400" dirty="0">
                <a:solidFill>
                  <a:srgbClr val="000000"/>
                </a:solidFill>
                <a:latin typeface="Helvetica World"/>
                <a:ea typeface="Helvetica World"/>
                <a:cs typeface="Helvetica World"/>
                <a:sym typeface="Helvetica World"/>
              </a:rPr>
              <a:t>.</a:t>
            </a: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4, </a:t>
            </a:r>
            <a:r>
              <a:rPr lang="en-US" sz="2400" dirty="0" err="1">
                <a:solidFill>
                  <a:srgbClr val="000000"/>
                </a:solidFill>
                <a:latin typeface="Helvetica World"/>
                <a:ea typeface="Helvetica World"/>
                <a:cs typeface="Helvetica World"/>
                <a:sym typeface="Helvetica World"/>
              </a:rPr>
              <a:t>Hồ</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sơ</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người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dùng</a:t>
            </a:r>
            <a:endParaRPr lang="en-US" sz="2400" dirty="0">
              <a:solidFill>
                <a:srgbClr val="000000"/>
              </a:solidFill>
              <a:latin typeface="Helvetica World"/>
              <a:ea typeface="Helvetica World"/>
              <a:cs typeface="Helvetica World"/>
              <a:sym typeface="Helvetica World"/>
            </a:endParaRPr>
          </a:p>
          <a:p>
            <a:pPr algn="just">
              <a:lnSpc>
                <a:spcPts val="3359"/>
              </a:lnSpc>
              <a:spcBef>
                <a:spcPct val="0"/>
              </a:spcBef>
            </a:pPr>
            <a:r>
              <a:rPr lang="en-US" sz="2400" dirty="0">
                <a:solidFill>
                  <a:srgbClr val="000000"/>
                </a:solidFill>
                <a:latin typeface="Helvetica World"/>
                <a:ea typeface="Helvetica World"/>
                <a:cs typeface="Helvetica World"/>
                <a:sym typeface="Helvetica World"/>
              </a:rPr>
              <a:t>	Thông tin </a:t>
            </a:r>
            <a:r>
              <a:rPr lang="en-US" sz="2400" dirty="0" err="1">
                <a:solidFill>
                  <a:srgbClr val="000000"/>
                </a:solidFill>
                <a:latin typeface="Helvetica World"/>
                <a:ea typeface="Helvetica World"/>
                <a:cs typeface="Helvetica World"/>
                <a:sym typeface="Helvetica World"/>
              </a:rPr>
              <a:t>tài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khoản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và</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thông</a:t>
            </a:r>
            <a:r>
              <a:rPr lang="en-US" sz="2400" dirty="0">
                <a:solidFill>
                  <a:srgbClr val="000000"/>
                </a:solidFill>
                <a:latin typeface="Helvetica World"/>
                <a:ea typeface="Helvetica World"/>
                <a:cs typeface="Helvetica World"/>
                <a:sym typeface="Helvetica World"/>
              </a:rPr>
              <a:t> tin </a:t>
            </a:r>
            <a:r>
              <a:rPr lang="en-US" sz="2400" dirty="0" err="1">
                <a:solidFill>
                  <a:srgbClr val="000000"/>
                </a:solidFill>
                <a:latin typeface="Helvetica World"/>
                <a:ea typeface="Helvetica World"/>
                <a:cs typeface="Helvetica World"/>
                <a:sym typeface="Helvetica World"/>
              </a:rPr>
              <a:t>học</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sinh</a:t>
            </a:r>
            <a:r>
              <a:rPr lang="en-US" sz="2400" dirty="0">
                <a:solidFill>
                  <a:srgbClr val="000000"/>
                </a:solidFill>
                <a:latin typeface="Helvetica World"/>
                <a:ea typeface="Helvetica World"/>
                <a:cs typeface="Helvetica World"/>
                <a:sym typeface="Helvetica World"/>
              </a:rPr>
              <a:t>.</a:t>
            </a:r>
          </a:p>
          <a:p>
            <a:pPr algn="just">
              <a:lnSpc>
                <a:spcPts val="3359"/>
              </a:lnSpc>
              <a:spcBef>
                <a:spcPct val="0"/>
              </a:spcBef>
            </a:pPr>
            <a:endParaRPr lang="en-US" sz="2400" dirty="0">
              <a:solidFill>
                <a:srgbClr val="000000"/>
              </a:solidFill>
              <a:latin typeface="Helvetica World"/>
              <a:ea typeface="Helvetica World"/>
              <a:cs typeface="Helvetica World"/>
              <a:sym typeface="Helvetica World"/>
            </a:endParaRPr>
          </a:p>
        </p:txBody>
      </p:sp>
      <p:sp>
        <p:nvSpPr>
          <p:cNvPr id="11" name="TextBox 11"/>
          <p:cNvSpPr txBox="1"/>
          <p:nvPr/>
        </p:nvSpPr>
        <p:spPr>
          <a:xfrm>
            <a:off x="2157000" y="6630035"/>
            <a:ext cx="10568400" cy="2584425"/>
          </a:xfrm>
          <a:prstGeom prst="rect">
            <a:avLst/>
          </a:prstGeom>
        </p:spPr>
        <p:txBody>
          <a:bodyPr wrap="square" lIns="0" tIns="0" rIns="0" bIns="0" rtlCol="0" anchor="t">
            <a:spAutoFit/>
          </a:bodyPr>
          <a:lstStyle/>
          <a:p>
            <a:pPr algn="l">
              <a:lnSpc>
                <a:spcPts val="3359"/>
              </a:lnSpc>
              <a:spcBef>
                <a:spcPct val="0"/>
              </a:spcBef>
            </a:pPr>
            <a:r>
              <a:rPr lang="en-US" sz="2400" dirty="0">
                <a:solidFill>
                  <a:srgbClr val="000000"/>
                </a:solidFill>
                <a:latin typeface="Helvetica World"/>
                <a:ea typeface="Helvetica World"/>
                <a:cs typeface="Helvetica World"/>
                <a:sym typeface="Helvetica World"/>
              </a:rPr>
              <a:t>5, Vi </a:t>
            </a:r>
            <a:r>
              <a:rPr lang="en-US" sz="2400" dirty="0" err="1">
                <a:solidFill>
                  <a:srgbClr val="000000"/>
                </a:solidFill>
                <a:latin typeface="Helvetica World"/>
                <a:ea typeface="Helvetica World"/>
                <a:cs typeface="Helvetica World"/>
                <a:sym typeface="Helvetica World"/>
              </a:rPr>
              <a:t>phạm</a:t>
            </a:r>
            <a:r>
              <a:rPr lang="en-US" sz="2400" dirty="0">
                <a:solidFill>
                  <a:srgbClr val="000000"/>
                </a:solidFill>
                <a:latin typeface="Helvetica World"/>
                <a:ea typeface="Helvetica World"/>
                <a:cs typeface="Helvetica World"/>
                <a:sym typeface="Helvetica World"/>
              </a:rPr>
              <a:t> – </a:t>
            </a:r>
            <a:r>
              <a:rPr lang="en-US" sz="2400" dirty="0" err="1">
                <a:solidFill>
                  <a:srgbClr val="000000"/>
                </a:solidFill>
                <a:latin typeface="Helvetica World"/>
                <a:ea typeface="Helvetica World"/>
                <a:cs typeface="Helvetica World"/>
                <a:sym typeface="Helvetica World"/>
              </a:rPr>
              <a:t>kỷ</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luật</a:t>
            </a:r>
            <a:endParaRPr lang="en-US" sz="2400" dirty="0">
              <a:solidFill>
                <a:srgbClr val="000000"/>
              </a:solidFill>
              <a:latin typeface="Helvetica World"/>
              <a:ea typeface="Helvetica World"/>
              <a:cs typeface="Helvetica World"/>
              <a:sym typeface="Helvetica World"/>
            </a:endParaRPr>
          </a:p>
          <a:p>
            <a:pPr algn="l">
              <a:lnSpc>
                <a:spcPts val="3359"/>
              </a:lnSpc>
              <a:spcBef>
                <a:spcPct val="0"/>
              </a:spcBef>
            </a:pPr>
            <a:r>
              <a:rPr lang="en-US" sz="2400" dirty="0">
                <a:solidFill>
                  <a:srgbClr val="000000"/>
                </a:solidFill>
                <a:latin typeface="Helvetica World"/>
                <a:ea typeface="Helvetica World"/>
                <a:cs typeface="Helvetica World"/>
                <a:sym typeface="Helvetica World"/>
              </a:rPr>
              <a:t>	Danh </a:t>
            </a:r>
            <a:r>
              <a:rPr lang="en-US" sz="2400" dirty="0" err="1">
                <a:solidFill>
                  <a:srgbClr val="000000"/>
                </a:solidFill>
                <a:latin typeface="Helvetica World"/>
                <a:ea typeface="Helvetica World"/>
                <a:cs typeface="Helvetica World"/>
                <a:sym typeface="Helvetica World"/>
              </a:rPr>
              <a:t>sách</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lỗi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và</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hình</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thức</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xử</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lý</a:t>
            </a:r>
            <a:r>
              <a:rPr lang="en-US" sz="2400" dirty="0">
                <a:solidFill>
                  <a:srgbClr val="000000"/>
                </a:solidFill>
                <a:latin typeface="Helvetica World"/>
                <a:ea typeface="Helvetica World"/>
                <a:cs typeface="Helvetica World"/>
                <a:sym typeface="Helvetica World"/>
              </a:rPr>
              <a:t>.</a:t>
            </a:r>
          </a:p>
          <a:p>
            <a:pPr algn="l">
              <a:lnSpc>
                <a:spcPts val="3359"/>
              </a:lnSpc>
              <a:spcBef>
                <a:spcPct val="0"/>
              </a:spcBef>
            </a:pPr>
            <a:r>
              <a:rPr lang="en-US" sz="2400" dirty="0">
                <a:solidFill>
                  <a:srgbClr val="000000"/>
                </a:solidFill>
                <a:latin typeface="Helvetica World"/>
                <a:ea typeface="Helvetica World"/>
                <a:cs typeface="Helvetica World"/>
                <a:sym typeface="Helvetica World"/>
              </a:rPr>
              <a:t>6, </a:t>
            </a:r>
            <a:r>
              <a:rPr lang="en-US" sz="2400" dirty="0" err="1">
                <a:solidFill>
                  <a:srgbClr val="000000"/>
                </a:solidFill>
                <a:latin typeface="Helvetica World"/>
                <a:ea typeface="Helvetica World"/>
                <a:cs typeface="Helvetica World"/>
                <a:sym typeface="Helvetica World"/>
              </a:rPr>
              <a:t>Đơn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xin</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nghỉ</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phép</a:t>
            </a:r>
            <a:endParaRPr lang="en-US" sz="2400" dirty="0">
              <a:solidFill>
                <a:srgbClr val="000000"/>
              </a:solidFill>
              <a:latin typeface="Helvetica World"/>
              <a:ea typeface="Helvetica World"/>
              <a:cs typeface="Helvetica World"/>
              <a:sym typeface="Helvetica World"/>
            </a:endParaRPr>
          </a:p>
          <a:p>
            <a:pPr algn="l">
              <a:lnSpc>
                <a:spcPts val="3359"/>
              </a:lnSpc>
              <a:spcBef>
                <a:spcPct val="0"/>
              </a:spcBef>
            </a:pP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Trạng</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thái</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xử</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lý</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đã</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duyệt</a:t>
            </a:r>
            <a:r>
              <a:rPr lang="en-US" sz="2400" dirty="0">
                <a:solidFill>
                  <a:srgbClr val="000000"/>
                </a:solidFill>
                <a:latin typeface="Helvetica World"/>
                <a:ea typeface="Helvetica World"/>
                <a:cs typeface="Helvetica World"/>
                <a:sym typeface="Helvetica World"/>
              </a:rPr>
              <a:t> / </a:t>
            </a:r>
            <a:r>
              <a:rPr lang="en-US" sz="2400" dirty="0" err="1">
                <a:solidFill>
                  <a:srgbClr val="000000"/>
                </a:solidFill>
                <a:latin typeface="Helvetica World"/>
                <a:ea typeface="Helvetica World"/>
                <a:cs typeface="Helvetica World"/>
                <a:sym typeface="Helvetica World"/>
              </a:rPr>
              <a:t>từ</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chối</a:t>
            </a:r>
            <a:r>
              <a:rPr lang="en-US" sz="2400" dirty="0">
                <a:solidFill>
                  <a:srgbClr val="000000"/>
                </a:solidFill>
                <a:latin typeface="Helvetica World"/>
                <a:ea typeface="Helvetica World"/>
                <a:cs typeface="Helvetica World"/>
                <a:sym typeface="Helvetica World"/>
              </a:rPr>
              <a:t> / </a:t>
            </a:r>
            <a:r>
              <a:rPr lang="en-US" sz="2400" dirty="0" err="1">
                <a:solidFill>
                  <a:srgbClr val="000000"/>
                </a:solidFill>
                <a:latin typeface="Helvetica World"/>
                <a:ea typeface="Helvetica World"/>
                <a:cs typeface="Helvetica World"/>
                <a:sym typeface="Helvetica World"/>
              </a:rPr>
              <a:t>chờ</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duyệt</a:t>
            </a:r>
            <a:r>
              <a:rPr lang="en-US" sz="2400" dirty="0">
                <a:solidFill>
                  <a:srgbClr val="000000"/>
                </a:solidFill>
                <a:latin typeface="Helvetica World"/>
                <a:ea typeface="Helvetica World"/>
                <a:cs typeface="Helvetica World"/>
                <a:sym typeface="Helvetica World"/>
              </a:rPr>
              <a:t>.</a:t>
            </a:r>
          </a:p>
          <a:p>
            <a:pPr algn="l">
              <a:lnSpc>
                <a:spcPts val="3359"/>
              </a:lnSpc>
              <a:spcBef>
                <a:spcPct val="0"/>
              </a:spcBef>
            </a:pPr>
            <a:r>
              <a:rPr lang="en-US" sz="2400" dirty="0">
                <a:solidFill>
                  <a:srgbClr val="000000"/>
                </a:solidFill>
                <a:latin typeface="Helvetica World"/>
                <a:ea typeface="Helvetica World"/>
                <a:cs typeface="Helvetica World"/>
                <a:sym typeface="Helvetica World"/>
              </a:rPr>
              <a:t>7, </a:t>
            </a:r>
            <a:r>
              <a:rPr lang="en-US" sz="2400" dirty="0" err="1">
                <a:solidFill>
                  <a:srgbClr val="000000"/>
                </a:solidFill>
                <a:latin typeface="Helvetica World"/>
                <a:ea typeface="Helvetica World"/>
                <a:cs typeface="Helvetica World"/>
                <a:sym typeface="Helvetica World"/>
              </a:rPr>
              <a:t>Điểm</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danh</a:t>
            </a:r>
            <a:endParaRPr lang="en-US" sz="2400" dirty="0">
              <a:solidFill>
                <a:srgbClr val="000000"/>
              </a:solidFill>
              <a:latin typeface="Helvetica World"/>
              <a:ea typeface="Helvetica World"/>
              <a:cs typeface="Helvetica World"/>
              <a:sym typeface="Helvetica World"/>
            </a:endParaRPr>
          </a:p>
          <a:p>
            <a:pPr algn="l">
              <a:lnSpc>
                <a:spcPts val="3359"/>
              </a:lnSpc>
              <a:spcBef>
                <a:spcPct val="0"/>
              </a:spcBef>
            </a:pPr>
            <a:r>
              <a:rPr lang="en-US" sz="2400" dirty="0">
                <a:solidFill>
                  <a:srgbClr val="000000"/>
                </a:solidFill>
                <a:latin typeface="Helvetica World"/>
                <a:ea typeface="Helvetica World"/>
                <a:cs typeface="Helvetica World"/>
                <a:sym typeface="Helvetica World"/>
              </a:rPr>
              <a:t>	Danh</a:t>
            </a:r>
            <a:r>
              <a:rPr lang="vi-VN" sz="2400" dirty="0">
                <a:solidFill>
                  <a:srgbClr val="000000"/>
                </a:solidFill>
                <a:latin typeface="Helvetica World"/>
                <a:ea typeface="Helvetica World"/>
                <a:cs typeface="Helvetica World"/>
                <a:sym typeface="Helvetica World"/>
              </a:rPr>
              <a:t> sách điểm danh : </a:t>
            </a:r>
            <a:r>
              <a:rPr lang="en-US" sz="2400" dirty="0" err="1">
                <a:solidFill>
                  <a:srgbClr val="000000"/>
                </a:solidFill>
                <a:latin typeface="Helvetica World"/>
                <a:ea typeface="Helvetica World"/>
                <a:cs typeface="Helvetica World"/>
                <a:sym typeface="Helvetica World"/>
              </a:rPr>
              <a:t>có</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mặt</a:t>
            </a:r>
            <a:r>
              <a:rPr lang="en-US" sz="2400" dirty="0">
                <a:solidFill>
                  <a:srgbClr val="000000"/>
                </a:solidFill>
                <a:latin typeface="Helvetica World"/>
                <a:ea typeface="Helvetica World"/>
                <a:cs typeface="Helvetica World"/>
                <a:sym typeface="Helvetica World"/>
              </a:rPr>
              <a:t>, </a:t>
            </a:r>
            <a:r>
              <a:rPr lang="en-US" sz="2400" dirty="0" err="1">
                <a:solidFill>
                  <a:srgbClr val="000000"/>
                </a:solidFill>
                <a:latin typeface="Helvetica World"/>
                <a:ea typeface="Helvetica World"/>
                <a:cs typeface="Helvetica World"/>
                <a:sym typeface="Helvetica World"/>
              </a:rPr>
              <a:t>vắng</a:t>
            </a:r>
            <a:r>
              <a:rPr lang="en-US" sz="2400" dirty="0">
                <a:solidFill>
                  <a:srgbClr val="000000"/>
                </a:solidFill>
                <a:latin typeface="Helvetica World"/>
                <a:ea typeface="Helvetica World"/>
                <a:cs typeface="Helvetica World"/>
                <a:sym typeface="Helvetica World"/>
              </a:rPr>
              <a:t> </a:t>
            </a:r>
            <a:r>
              <a:rPr lang="vi-VN" sz="2400" dirty="0">
                <a:solidFill>
                  <a:srgbClr val="000000"/>
                </a:solidFill>
                <a:latin typeface="Helvetica World"/>
                <a:ea typeface="Helvetica World"/>
                <a:cs typeface="Helvetica World"/>
                <a:sym typeface="Helvetica World"/>
              </a:rPr>
              <a:t>mặt</a:t>
            </a:r>
            <a:endParaRPr lang="en-US" sz="2400" dirty="0">
              <a:solidFill>
                <a:srgbClr val="000000"/>
              </a:solidFill>
              <a:latin typeface="Helvetica World"/>
              <a:ea typeface="Helvetica World"/>
              <a:cs typeface="Helvetica World"/>
              <a:sym typeface="Helvetica Wor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1592</Words>
  <Application>Microsoft Office PowerPoint</Application>
  <PresentationFormat>Custom</PresentationFormat>
  <Paragraphs>150</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Helvetica World</vt:lpstr>
      <vt:lpstr>Georgia Pro Condensed</vt:lpstr>
      <vt:lpstr>Helvetica World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 Phần mềm sổ liên lạc điện tử</dc:title>
  <dc:description>Bài thuyết trình - Phần mềm sổ liên lạc điện tử</dc:description>
  <cp:lastModifiedBy>Trung Hiếu Nguyễn</cp:lastModifiedBy>
  <cp:revision>3</cp:revision>
  <dcterms:created xsi:type="dcterms:W3CDTF">2006-08-16T00:00:00Z</dcterms:created>
  <dcterms:modified xsi:type="dcterms:W3CDTF">2025-11-27T13:50:25Z</dcterms:modified>
  <dc:identifier>DAG52-PQreU</dc:identifier>
</cp:coreProperties>
</file>